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8" r:id="rId2"/>
    <p:sldMasterId id="2147483708" r:id="rId3"/>
    <p:sldMasterId id="2147483711" r:id="rId4"/>
  </p:sldMasterIdLst>
  <p:notesMasterIdLst>
    <p:notesMasterId r:id="rId26"/>
  </p:notesMasterIdLst>
  <p:handoutMasterIdLst>
    <p:handoutMasterId r:id="rId27"/>
  </p:handoutMasterIdLst>
  <p:sldIdLst>
    <p:sldId id="268" r:id="rId5"/>
    <p:sldId id="359" r:id="rId6"/>
    <p:sldId id="348" r:id="rId7"/>
    <p:sldId id="349" r:id="rId8"/>
    <p:sldId id="350" r:id="rId9"/>
    <p:sldId id="355" r:id="rId10"/>
    <p:sldId id="347" r:id="rId11"/>
    <p:sldId id="337" r:id="rId12"/>
    <p:sldId id="356" r:id="rId13"/>
    <p:sldId id="339" r:id="rId14"/>
    <p:sldId id="352" r:id="rId15"/>
    <p:sldId id="353" r:id="rId16"/>
    <p:sldId id="354" r:id="rId17"/>
    <p:sldId id="287" r:id="rId18"/>
    <p:sldId id="357" r:id="rId19"/>
    <p:sldId id="295" r:id="rId20"/>
    <p:sldId id="330" r:id="rId21"/>
    <p:sldId id="331" r:id="rId22"/>
    <p:sldId id="358" r:id="rId23"/>
    <p:sldId id="314" r:id="rId24"/>
    <p:sldId id="326" r:id="rId25"/>
  </p:sldIdLst>
  <p:sldSz cx="9144000" cy="6858000" type="screen4x3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Moore" initials="AM" lastIdx="14" clrIdx="0"/>
  <p:cmAuthor id="1" name="Steve Ryan" initials="SR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20"/>
    <a:srgbClr val="BD0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2" autoAdjust="0"/>
    <p:restoredTop sz="93268" autoAdjust="0"/>
  </p:normalViewPr>
  <p:slideViewPr>
    <p:cSldViewPr snapToGrid="0" snapToObjects="1">
      <p:cViewPr varScale="1">
        <p:scale>
          <a:sx n="71" d="100"/>
          <a:sy n="71" d="100"/>
        </p:scale>
        <p:origin x="68" y="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BD723-9454-3743-9A49-5140B8A48B1C}" type="doc">
      <dgm:prSet loTypeId="urn:microsoft.com/office/officeart/2005/8/layout/venn2" loCatId="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5347A8C-8FD3-5F4B-BACB-10F76C107F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/>
            <a:t>Whole-system (Macro)</a:t>
          </a:r>
        </a:p>
        <a:p>
          <a:pPr>
            <a:lnSpc>
              <a:spcPct val="90000"/>
            </a:lnSpc>
          </a:pPr>
          <a:r>
            <a:rPr lang="en-US" sz="1400" dirty="0"/>
            <a:t>Considering Population Health Improvement</a:t>
          </a:r>
        </a:p>
        <a:p>
          <a:pPr>
            <a:lnSpc>
              <a:spcPct val="90000"/>
            </a:lnSpc>
          </a:pPr>
          <a:r>
            <a:rPr lang="en-US" sz="1400" dirty="0"/>
            <a:t>Agencies working together</a:t>
          </a:r>
        </a:p>
        <a:p>
          <a:pPr>
            <a:lnSpc>
              <a:spcPct val="90000"/>
            </a:lnSpc>
          </a:pPr>
          <a:r>
            <a:rPr lang="en-US" sz="1400" dirty="0"/>
            <a:t>commissioning services</a:t>
          </a:r>
        </a:p>
      </dgm:t>
    </dgm:pt>
    <dgm:pt modelId="{20DE10D7-157C-E447-8D43-9EB70F0A89E4}" type="parTrans" cxnId="{A2CD19CF-BA6F-444B-BB53-93F8B6A1A8F1}">
      <dgm:prSet/>
      <dgm:spPr/>
      <dgm:t>
        <a:bodyPr/>
        <a:lstStyle/>
        <a:p>
          <a:endParaRPr lang="en-US" sz="1200"/>
        </a:p>
      </dgm:t>
    </dgm:pt>
    <dgm:pt modelId="{6C3B265A-70A7-F54C-99DE-DE54A0F34D5E}" type="sibTrans" cxnId="{A2CD19CF-BA6F-444B-BB53-93F8B6A1A8F1}">
      <dgm:prSet/>
      <dgm:spPr/>
      <dgm:t>
        <a:bodyPr/>
        <a:lstStyle/>
        <a:p>
          <a:endParaRPr lang="en-US" sz="1200"/>
        </a:p>
      </dgm:t>
    </dgm:pt>
    <dgm:pt modelId="{149E4CC1-D591-DB49-80E8-C6CA4CEC3E8F}">
      <dgm:prSet phldrT="[Text]" custT="1"/>
      <dgm:spPr/>
      <dgm:t>
        <a:bodyPr/>
        <a:lstStyle/>
        <a:p>
          <a:r>
            <a:rPr lang="en-US" sz="1400" b="1" dirty="0"/>
            <a:t>Group (MESO</a:t>
          </a:r>
          <a:r>
            <a:rPr lang="en-US" sz="1200" b="1" dirty="0"/>
            <a:t>)</a:t>
          </a:r>
        </a:p>
        <a:p>
          <a:r>
            <a:rPr lang="en-US" sz="1400" dirty="0"/>
            <a:t>Needs-based groups </a:t>
          </a:r>
        </a:p>
        <a:p>
          <a:r>
            <a:rPr lang="en-US" sz="1400" dirty="0"/>
            <a:t>The services/ teams that enable delivery of care according to those needs</a:t>
          </a:r>
        </a:p>
      </dgm:t>
    </dgm:pt>
    <dgm:pt modelId="{A0F59E34-B3C2-344A-BE2F-6926F8235AD5}" type="parTrans" cxnId="{054A8C20-A8B2-0A45-BF2D-85ACBF0DB0B2}">
      <dgm:prSet/>
      <dgm:spPr/>
      <dgm:t>
        <a:bodyPr/>
        <a:lstStyle/>
        <a:p>
          <a:endParaRPr lang="en-US" sz="1200"/>
        </a:p>
      </dgm:t>
    </dgm:pt>
    <dgm:pt modelId="{6970DA05-6899-554C-B93B-20EF9BC853F8}" type="sibTrans" cxnId="{054A8C20-A8B2-0A45-BF2D-85ACBF0DB0B2}">
      <dgm:prSet/>
      <dgm:spPr/>
      <dgm:t>
        <a:bodyPr/>
        <a:lstStyle/>
        <a:p>
          <a:endParaRPr lang="en-US" sz="1200"/>
        </a:p>
      </dgm:t>
    </dgm:pt>
    <dgm:pt modelId="{8AE6A5E2-D654-F644-A384-D232AADBE83F}">
      <dgm:prSet phldrT="[Text]" custT="1"/>
      <dgm:spPr/>
      <dgm:t>
        <a:bodyPr/>
        <a:lstStyle/>
        <a:p>
          <a:r>
            <a:rPr lang="en-US" sz="1400" b="1" dirty="0"/>
            <a:t>Individual (MICRO) </a:t>
          </a:r>
        </a:p>
        <a:p>
          <a:r>
            <a:rPr lang="en-US" sz="1400" dirty="0"/>
            <a:t>Working with young people and their families</a:t>
          </a:r>
        </a:p>
        <a:p>
          <a:r>
            <a:rPr lang="en-US" sz="1400" dirty="0"/>
            <a:t> Professionals working together collaboratively </a:t>
          </a:r>
        </a:p>
      </dgm:t>
    </dgm:pt>
    <dgm:pt modelId="{5FF00BB6-3830-204C-99C5-A32603AD1287}" type="parTrans" cxnId="{46AF0715-0A99-7842-84FC-12A61A4940C2}">
      <dgm:prSet/>
      <dgm:spPr/>
      <dgm:t>
        <a:bodyPr/>
        <a:lstStyle/>
        <a:p>
          <a:endParaRPr lang="en-US" sz="1200"/>
        </a:p>
      </dgm:t>
    </dgm:pt>
    <dgm:pt modelId="{F307B87E-6C2E-A046-ADDA-6251E2ABC2BE}" type="sibTrans" cxnId="{46AF0715-0A99-7842-84FC-12A61A4940C2}">
      <dgm:prSet/>
      <dgm:spPr/>
      <dgm:t>
        <a:bodyPr/>
        <a:lstStyle/>
        <a:p>
          <a:endParaRPr lang="en-US" sz="1200"/>
        </a:p>
      </dgm:t>
    </dgm:pt>
    <dgm:pt modelId="{CC4F485F-8C9F-304E-8846-ABF2D985B6C0}" type="pres">
      <dgm:prSet presAssocID="{53BBD723-9454-3743-9A49-5140B8A48B1C}" presName="Name0" presStyleCnt="0">
        <dgm:presLayoutVars>
          <dgm:chMax val="7"/>
          <dgm:resizeHandles val="exact"/>
        </dgm:presLayoutVars>
      </dgm:prSet>
      <dgm:spPr/>
    </dgm:pt>
    <dgm:pt modelId="{088AEF80-EBCC-FA44-93BC-09E5FDEA9811}" type="pres">
      <dgm:prSet presAssocID="{53BBD723-9454-3743-9A49-5140B8A48B1C}" presName="comp1" presStyleCnt="0"/>
      <dgm:spPr/>
    </dgm:pt>
    <dgm:pt modelId="{1DCD494D-1D6C-8947-9E0D-FE68D97DB0D5}" type="pres">
      <dgm:prSet presAssocID="{53BBD723-9454-3743-9A49-5140B8A48B1C}" presName="circle1" presStyleLbl="node1" presStyleIdx="0" presStyleCnt="3" custScaleX="109112" custLinFactNeighborX="-3743" custLinFactNeighborY="1033"/>
      <dgm:spPr/>
    </dgm:pt>
    <dgm:pt modelId="{AF28A1C2-957A-F545-A9B5-C004F6D12338}" type="pres">
      <dgm:prSet presAssocID="{53BBD723-9454-3743-9A49-5140B8A48B1C}" presName="c1text" presStyleLbl="node1" presStyleIdx="0" presStyleCnt="3">
        <dgm:presLayoutVars>
          <dgm:bulletEnabled val="1"/>
        </dgm:presLayoutVars>
      </dgm:prSet>
      <dgm:spPr/>
    </dgm:pt>
    <dgm:pt modelId="{6490026A-41A5-3940-B8A3-9CEEDC4A8727}" type="pres">
      <dgm:prSet presAssocID="{53BBD723-9454-3743-9A49-5140B8A48B1C}" presName="comp2" presStyleCnt="0"/>
      <dgm:spPr/>
    </dgm:pt>
    <dgm:pt modelId="{18E347D1-2335-154C-9B8A-3BA87A0A08C5}" type="pres">
      <dgm:prSet presAssocID="{53BBD723-9454-3743-9A49-5140B8A48B1C}" presName="circle2" presStyleLbl="node1" presStyleIdx="1" presStyleCnt="3"/>
      <dgm:spPr/>
    </dgm:pt>
    <dgm:pt modelId="{80C45DB0-B479-764B-9089-F23252ED39F4}" type="pres">
      <dgm:prSet presAssocID="{53BBD723-9454-3743-9A49-5140B8A48B1C}" presName="c2text" presStyleLbl="node1" presStyleIdx="1" presStyleCnt="3">
        <dgm:presLayoutVars>
          <dgm:bulletEnabled val="1"/>
        </dgm:presLayoutVars>
      </dgm:prSet>
      <dgm:spPr/>
    </dgm:pt>
    <dgm:pt modelId="{5860ED74-0D1E-0249-A01B-119DC7B1999B}" type="pres">
      <dgm:prSet presAssocID="{53BBD723-9454-3743-9A49-5140B8A48B1C}" presName="comp3" presStyleCnt="0"/>
      <dgm:spPr/>
    </dgm:pt>
    <dgm:pt modelId="{137598C9-C0CC-C547-91F7-EBD8CD721DDC}" type="pres">
      <dgm:prSet presAssocID="{53BBD723-9454-3743-9A49-5140B8A48B1C}" presName="circle3" presStyleLbl="node1" presStyleIdx="2" presStyleCnt="3"/>
      <dgm:spPr/>
    </dgm:pt>
    <dgm:pt modelId="{D2AF0142-BDAF-E247-94C0-FB9F7361CD38}" type="pres">
      <dgm:prSet presAssocID="{53BBD723-9454-3743-9A49-5140B8A48B1C}" presName="c3text" presStyleLbl="node1" presStyleIdx="2" presStyleCnt="3">
        <dgm:presLayoutVars>
          <dgm:bulletEnabled val="1"/>
        </dgm:presLayoutVars>
      </dgm:prSet>
      <dgm:spPr/>
    </dgm:pt>
  </dgm:ptLst>
  <dgm:cxnLst>
    <dgm:cxn modelId="{D6F0FD8C-A949-D043-A6D6-093927FDA891}" type="presOf" srcId="{149E4CC1-D591-DB49-80E8-C6CA4CEC3E8F}" destId="{80C45DB0-B479-764B-9089-F23252ED39F4}" srcOrd="1" destOrd="0" presId="urn:microsoft.com/office/officeart/2005/8/layout/venn2"/>
    <dgm:cxn modelId="{F522439F-EAE1-0142-B109-E4ACB6BD9802}" type="presOf" srcId="{149E4CC1-D591-DB49-80E8-C6CA4CEC3E8F}" destId="{18E347D1-2335-154C-9B8A-3BA87A0A08C5}" srcOrd="0" destOrd="0" presId="urn:microsoft.com/office/officeart/2005/8/layout/venn2"/>
    <dgm:cxn modelId="{054A8C20-A8B2-0A45-BF2D-85ACBF0DB0B2}" srcId="{53BBD723-9454-3743-9A49-5140B8A48B1C}" destId="{149E4CC1-D591-DB49-80E8-C6CA4CEC3E8F}" srcOrd="1" destOrd="0" parTransId="{A0F59E34-B3C2-344A-BE2F-6926F8235AD5}" sibTransId="{6970DA05-6899-554C-B93B-20EF9BC853F8}"/>
    <dgm:cxn modelId="{A6ACC3E1-C009-DB4C-A423-CF5083B8D11A}" type="presOf" srcId="{8AE6A5E2-D654-F644-A384-D232AADBE83F}" destId="{D2AF0142-BDAF-E247-94C0-FB9F7361CD38}" srcOrd="1" destOrd="0" presId="urn:microsoft.com/office/officeart/2005/8/layout/venn2"/>
    <dgm:cxn modelId="{46AF0715-0A99-7842-84FC-12A61A4940C2}" srcId="{53BBD723-9454-3743-9A49-5140B8A48B1C}" destId="{8AE6A5E2-D654-F644-A384-D232AADBE83F}" srcOrd="2" destOrd="0" parTransId="{5FF00BB6-3830-204C-99C5-A32603AD1287}" sibTransId="{F307B87E-6C2E-A046-ADDA-6251E2ABC2BE}"/>
    <dgm:cxn modelId="{A2CD19CF-BA6F-444B-BB53-93F8B6A1A8F1}" srcId="{53BBD723-9454-3743-9A49-5140B8A48B1C}" destId="{15347A8C-8FD3-5F4B-BACB-10F76C107FA7}" srcOrd="0" destOrd="0" parTransId="{20DE10D7-157C-E447-8D43-9EB70F0A89E4}" sibTransId="{6C3B265A-70A7-F54C-99DE-DE54A0F34D5E}"/>
    <dgm:cxn modelId="{C78B9E5B-5EAE-934C-887B-9C49C3D0E882}" type="presOf" srcId="{53BBD723-9454-3743-9A49-5140B8A48B1C}" destId="{CC4F485F-8C9F-304E-8846-ABF2D985B6C0}" srcOrd="0" destOrd="0" presId="urn:microsoft.com/office/officeart/2005/8/layout/venn2"/>
    <dgm:cxn modelId="{853A3FD9-0D96-D54B-B5AF-CC63441AF3E7}" type="presOf" srcId="{15347A8C-8FD3-5F4B-BACB-10F76C107FA7}" destId="{1DCD494D-1D6C-8947-9E0D-FE68D97DB0D5}" srcOrd="0" destOrd="0" presId="urn:microsoft.com/office/officeart/2005/8/layout/venn2"/>
    <dgm:cxn modelId="{E1F8B359-7D72-BC42-AFA5-563B7DDD12BF}" type="presOf" srcId="{8AE6A5E2-D654-F644-A384-D232AADBE83F}" destId="{137598C9-C0CC-C547-91F7-EBD8CD721DDC}" srcOrd="0" destOrd="0" presId="urn:microsoft.com/office/officeart/2005/8/layout/venn2"/>
    <dgm:cxn modelId="{23DB7CD1-477C-7949-8AF7-FA1086C1259A}" type="presOf" srcId="{15347A8C-8FD3-5F4B-BACB-10F76C107FA7}" destId="{AF28A1C2-957A-F545-A9B5-C004F6D12338}" srcOrd="1" destOrd="0" presId="urn:microsoft.com/office/officeart/2005/8/layout/venn2"/>
    <dgm:cxn modelId="{E02155A1-3ACF-AB47-9CC3-3B78F20DF3D9}" type="presParOf" srcId="{CC4F485F-8C9F-304E-8846-ABF2D985B6C0}" destId="{088AEF80-EBCC-FA44-93BC-09E5FDEA9811}" srcOrd="0" destOrd="0" presId="urn:microsoft.com/office/officeart/2005/8/layout/venn2"/>
    <dgm:cxn modelId="{90437DBC-A345-1B46-BD9A-068D651150D1}" type="presParOf" srcId="{088AEF80-EBCC-FA44-93BC-09E5FDEA9811}" destId="{1DCD494D-1D6C-8947-9E0D-FE68D97DB0D5}" srcOrd="0" destOrd="0" presId="urn:microsoft.com/office/officeart/2005/8/layout/venn2"/>
    <dgm:cxn modelId="{E9FE80EA-69C1-6340-A966-1CF04943A1DB}" type="presParOf" srcId="{088AEF80-EBCC-FA44-93BC-09E5FDEA9811}" destId="{AF28A1C2-957A-F545-A9B5-C004F6D12338}" srcOrd="1" destOrd="0" presId="urn:microsoft.com/office/officeart/2005/8/layout/venn2"/>
    <dgm:cxn modelId="{2FE5DBB3-9805-8B4D-89EC-44654E181683}" type="presParOf" srcId="{CC4F485F-8C9F-304E-8846-ABF2D985B6C0}" destId="{6490026A-41A5-3940-B8A3-9CEEDC4A8727}" srcOrd="1" destOrd="0" presId="urn:microsoft.com/office/officeart/2005/8/layout/venn2"/>
    <dgm:cxn modelId="{6E9ACA36-D086-FC4A-8A82-6C6F0392208C}" type="presParOf" srcId="{6490026A-41A5-3940-B8A3-9CEEDC4A8727}" destId="{18E347D1-2335-154C-9B8A-3BA87A0A08C5}" srcOrd="0" destOrd="0" presId="urn:microsoft.com/office/officeart/2005/8/layout/venn2"/>
    <dgm:cxn modelId="{79B01CE5-133A-6644-9F27-35461F76605D}" type="presParOf" srcId="{6490026A-41A5-3940-B8A3-9CEEDC4A8727}" destId="{80C45DB0-B479-764B-9089-F23252ED39F4}" srcOrd="1" destOrd="0" presId="urn:microsoft.com/office/officeart/2005/8/layout/venn2"/>
    <dgm:cxn modelId="{9BE0E070-224E-B444-8B27-FF1C9387C4C6}" type="presParOf" srcId="{CC4F485F-8C9F-304E-8846-ABF2D985B6C0}" destId="{5860ED74-0D1E-0249-A01B-119DC7B1999B}" srcOrd="2" destOrd="0" presId="urn:microsoft.com/office/officeart/2005/8/layout/venn2"/>
    <dgm:cxn modelId="{D5498C3F-36A0-3D42-A389-265243C34878}" type="presParOf" srcId="{5860ED74-0D1E-0249-A01B-119DC7B1999B}" destId="{137598C9-C0CC-C547-91F7-EBD8CD721DDC}" srcOrd="0" destOrd="0" presId="urn:microsoft.com/office/officeart/2005/8/layout/venn2"/>
    <dgm:cxn modelId="{B614D59E-6AF1-EC42-B8FD-3AB2E311C8B1}" type="presParOf" srcId="{5860ED74-0D1E-0249-A01B-119DC7B1999B}" destId="{D2AF0142-BDAF-E247-94C0-FB9F7361CD3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C9B29-B932-9E4B-AE2D-CFAB0D489A9F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7DDE8719-DF91-8A4B-917A-0C4F508E7E3F}">
      <dgm:prSet phldrT="[Text]" custT="1"/>
      <dgm:spPr/>
      <dgm:t>
        <a:bodyPr/>
        <a:lstStyle/>
        <a:p>
          <a:r>
            <a:rPr lang="en-US" sz="2400" b="1" dirty="0"/>
            <a:t>    </a:t>
          </a:r>
        </a:p>
      </dgm:t>
    </dgm:pt>
    <dgm:pt modelId="{8ED806ED-7857-EA41-933F-B55A472CB041}" type="parTrans" cxnId="{47C35DC3-F56B-1D41-8943-1D0C5636FAEF}">
      <dgm:prSet/>
      <dgm:spPr/>
      <dgm:t>
        <a:bodyPr/>
        <a:lstStyle/>
        <a:p>
          <a:endParaRPr lang="en-US" sz="2400" b="1"/>
        </a:p>
      </dgm:t>
    </dgm:pt>
    <dgm:pt modelId="{F0EB1E38-11F7-6740-911C-93B30B883B0D}" type="sibTrans" cxnId="{47C35DC3-F56B-1D41-8943-1D0C5636FAEF}">
      <dgm:prSet/>
      <dgm:spPr/>
      <dgm:t>
        <a:bodyPr/>
        <a:lstStyle/>
        <a:p>
          <a:endParaRPr lang="en-US" sz="2400" b="1"/>
        </a:p>
      </dgm:t>
    </dgm:pt>
    <dgm:pt modelId="{776A5D01-B9EA-DB48-9374-CF79EF4D50CE}">
      <dgm:prSet custT="1"/>
      <dgm:spPr/>
      <dgm:t>
        <a:bodyPr/>
        <a:lstStyle/>
        <a:p>
          <a:endParaRPr lang="en-US" sz="2400" b="1" dirty="0"/>
        </a:p>
        <a:p>
          <a:endParaRPr lang="en-US" sz="1800" b="0" dirty="0"/>
        </a:p>
      </dgm:t>
    </dgm:pt>
    <dgm:pt modelId="{8C105395-43EA-904F-B23B-1E9BD585D59D}" type="parTrans" cxnId="{9F2528A7-0045-9440-8BDB-EB880A7DA3BE}">
      <dgm:prSet/>
      <dgm:spPr/>
      <dgm:t>
        <a:bodyPr/>
        <a:lstStyle/>
        <a:p>
          <a:endParaRPr lang="en-US" sz="2400" b="1"/>
        </a:p>
      </dgm:t>
    </dgm:pt>
    <dgm:pt modelId="{E4F8B552-8762-3C42-A20D-D35413AB1947}" type="sibTrans" cxnId="{9F2528A7-0045-9440-8BDB-EB880A7DA3BE}">
      <dgm:prSet/>
      <dgm:spPr/>
      <dgm:t>
        <a:bodyPr/>
        <a:lstStyle/>
        <a:p>
          <a:endParaRPr lang="en-US" sz="2400" b="1"/>
        </a:p>
      </dgm:t>
    </dgm:pt>
    <dgm:pt modelId="{E8CC3684-498E-9140-BAFE-8369DF0E54F1}">
      <dgm:prSet phldrT="[Text]" custT="1"/>
      <dgm:spPr/>
      <dgm:t>
        <a:bodyPr/>
        <a:lstStyle/>
        <a:p>
          <a:endParaRPr lang="en-US" sz="2400" b="1" dirty="0"/>
        </a:p>
      </dgm:t>
    </dgm:pt>
    <dgm:pt modelId="{1F51DE19-6789-8B40-87B0-11B2B883A4EA}" type="parTrans" cxnId="{F9460E97-D293-9E4E-BA5E-81A34F217223}">
      <dgm:prSet/>
      <dgm:spPr/>
      <dgm:t>
        <a:bodyPr/>
        <a:lstStyle/>
        <a:p>
          <a:endParaRPr lang="en-US"/>
        </a:p>
      </dgm:t>
    </dgm:pt>
    <dgm:pt modelId="{F316A8BB-75F7-CD48-99D4-A9B4E6B2F5AE}" type="sibTrans" cxnId="{F9460E97-D293-9E4E-BA5E-81A34F217223}">
      <dgm:prSet/>
      <dgm:spPr/>
      <dgm:t>
        <a:bodyPr/>
        <a:lstStyle/>
        <a:p>
          <a:endParaRPr lang="en-US"/>
        </a:p>
      </dgm:t>
    </dgm:pt>
    <dgm:pt modelId="{9C2A9D17-254F-2C41-81F7-4284F7769259}">
      <dgm:prSet custT="1"/>
      <dgm:spPr/>
      <dgm:t>
        <a:bodyPr/>
        <a:lstStyle/>
        <a:p>
          <a:endParaRPr lang="en-US" sz="1800" b="0" dirty="0"/>
        </a:p>
      </dgm:t>
    </dgm:pt>
    <dgm:pt modelId="{395C029E-FFF2-8D4D-B69D-37BDECCA8B97}" type="parTrans" cxnId="{1EB61BAC-BBF8-7A41-B2FC-55988CA39AEB}">
      <dgm:prSet/>
      <dgm:spPr/>
      <dgm:t>
        <a:bodyPr/>
        <a:lstStyle/>
        <a:p>
          <a:endParaRPr lang="en-US"/>
        </a:p>
      </dgm:t>
    </dgm:pt>
    <dgm:pt modelId="{04A9A74B-72AE-AD46-B6EC-55FA46CE05EA}" type="sibTrans" cxnId="{1EB61BAC-BBF8-7A41-B2FC-55988CA39AEB}">
      <dgm:prSet/>
      <dgm:spPr/>
      <dgm:t>
        <a:bodyPr/>
        <a:lstStyle/>
        <a:p>
          <a:endParaRPr lang="en-US"/>
        </a:p>
      </dgm:t>
    </dgm:pt>
    <dgm:pt modelId="{F5001F20-BE52-064C-9E4A-887B64F005C1}" type="pres">
      <dgm:prSet presAssocID="{76CC9B29-B932-9E4B-AE2D-CFAB0D489A9F}" presName="compositeShape" presStyleCnt="0">
        <dgm:presLayoutVars>
          <dgm:chMax val="7"/>
          <dgm:dir/>
          <dgm:resizeHandles val="exact"/>
        </dgm:presLayoutVars>
      </dgm:prSet>
      <dgm:spPr/>
    </dgm:pt>
    <dgm:pt modelId="{2D8BB123-D4A5-0745-8B77-72E6DD5D0A51}" type="pres">
      <dgm:prSet presAssocID="{76CC9B29-B932-9E4B-AE2D-CFAB0D489A9F}" presName="wedge1" presStyleLbl="node1" presStyleIdx="0" presStyleCnt="4"/>
      <dgm:spPr/>
    </dgm:pt>
    <dgm:pt modelId="{733A1255-FB01-D844-ACD0-1F20FE2C2E86}" type="pres">
      <dgm:prSet presAssocID="{76CC9B29-B932-9E4B-AE2D-CFAB0D489A9F}" presName="dummy1a" presStyleCnt="0"/>
      <dgm:spPr/>
    </dgm:pt>
    <dgm:pt modelId="{3185AA3F-50A5-E44F-B475-CC2138108E3D}" type="pres">
      <dgm:prSet presAssocID="{76CC9B29-B932-9E4B-AE2D-CFAB0D489A9F}" presName="dummy1b" presStyleCnt="0"/>
      <dgm:spPr/>
    </dgm:pt>
    <dgm:pt modelId="{3EE7C915-C4A6-5946-8ABE-11CA9E32E415}" type="pres">
      <dgm:prSet presAssocID="{76CC9B29-B932-9E4B-AE2D-CFAB0D489A9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2775471-074D-0246-9426-FD257FC52860}" type="pres">
      <dgm:prSet presAssocID="{76CC9B29-B932-9E4B-AE2D-CFAB0D489A9F}" presName="wedge2" presStyleLbl="node1" presStyleIdx="1" presStyleCnt="4"/>
      <dgm:spPr/>
    </dgm:pt>
    <dgm:pt modelId="{CD289C0A-B67B-A747-83FD-094EFC8D49D7}" type="pres">
      <dgm:prSet presAssocID="{76CC9B29-B932-9E4B-AE2D-CFAB0D489A9F}" presName="dummy2a" presStyleCnt="0"/>
      <dgm:spPr/>
    </dgm:pt>
    <dgm:pt modelId="{F236B503-0AE9-D14D-B624-8067917FF015}" type="pres">
      <dgm:prSet presAssocID="{76CC9B29-B932-9E4B-AE2D-CFAB0D489A9F}" presName="dummy2b" presStyleCnt="0"/>
      <dgm:spPr/>
    </dgm:pt>
    <dgm:pt modelId="{0227BB1A-4837-5542-AEF9-083A99E434A5}" type="pres">
      <dgm:prSet presAssocID="{76CC9B29-B932-9E4B-AE2D-CFAB0D489A9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44DEA58-9DD8-694C-99D8-F8784753739B}" type="pres">
      <dgm:prSet presAssocID="{76CC9B29-B932-9E4B-AE2D-CFAB0D489A9F}" presName="wedge3" presStyleLbl="node1" presStyleIdx="2" presStyleCnt="4"/>
      <dgm:spPr/>
    </dgm:pt>
    <dgm:pt modelId="{8B434601-8F72-754B-AF34-1DBFDD0848D5}" type="pres">
      <dgm:prSet presAssocID="{76CC9B29-B932-9E4B-AE2D-CFAB0D489A9F}" presName="dummy3a" presStyleCnt="0"/>
      <dgm:spPr/>
    </dgm:pt>
    <dgm:pt modelId="{F754ACF3-C7DB-3D42-BA89-E1A6FBA19E6F}" type="pres">
      <dgm:prSet presAssocID="{76CC9B29-B932-9E4B-AE2D-CFAB0D489A9F}" presName="dummy3b" presStyleCnt="0"/>
      <dgm:spPr/>
    </dgm:pt>
    <dgm:pt modelId="{F595E26C-380F-5A42-B29A-50C7BFD4EC29}" type="pres">
      <dgm:prSet presAssocID="{76CC9B29-B932-9E4B-AE2D-CFAB0D489A9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DCC8C3-5849-754F-94BF-8A748CCAD269}" type="pres">
      <dgm:prSet presAssocID="{76CC9B29-B932-9E4B-AE2D-CFAB0D489A9F}" presName="wedge4" presStyleLbl="node1" presStyleIdx="3" presStyleCnt="4"/>
      <dgm:spPr/>
    </dgm:pt>
    <dgm:pt modelId="{1286AE83-0423-8942-95CD-D4151B586742}" type="pres">
      <dgm:prSet presAssocID="{76CC9B29-B932-9E4B-AE2D-CFAB0D489A9F}" presName="dummy4a" presStyleCnt="0"/>
      <dgm:spPr/>
    </dgm:pt>
    <dgm:pt modelId="{0F9D74C9-44A1-1340-A439-79176E581A02}" type="pres">
      <dgm:prSet presAssocID="{76CC9B29-B932-9E4B-AE2D-CFAB0D489A9F}" presName="dummy4b" presStyleCnt="0"/>
      <dgm:spPr/>
    </dgm:pt>
    <dgm:pt modelId="{FD850B2D-B9C1-304A-B1D2-F7FC6DAD22E7}" type="pres">
      <dgm:prSet presAssocID="{76CC9B29-B932-9E4B-AE2D-CFAB0D489A9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33930EE-7A70-A041-95D3-7DA1CE3452E0}" type="pres">
      <dgm:prSet presAssocID="{F316A8BB-75F7-CD48-99D4-A9B4E6B2F5AE}" presName="arrowWedge1" presStyleLbl="fgSibTrans2D1" presStyleIdx="0" presStyleCnt="4"/>
      <dgm:spPr/>
    </dgm:pt>
    <dgm:pt modelId="{CD512479-4F5D-EE4F-9291-FC23DFC6E5FF}" type="pres">
      <dgm:prSet presAssocID="{F0EB1E38-11F7-6740-911C-93B30B883B0D}" presName="arrowWedge2" presStyleLbl="fgSibTrans2D1" presStyleIdx="1" presStyleCnt="4"/>
      <dgm:spPr/>
    </dgm:pt>
    <dgm:pt modelId="{AF130140-A501-A844-B4C6-183FAE260A0C}" type="pres">
      <dgm:prSet presAssocID="{E4F8B552-8762-3C42-A20D-D35413AB1947}" presName="arrowWedge3" presStyleLbl="fgSibTrans2D1" presStyleIdx="2" presStyleCnt="4"/>
      <dgm:spPr/>
    </dgm:pt>
    <dgm:pt modelId="{97A9CAA0-D499-CB4B-A4C8-85A992186077}" type="pres">
      <dgm:prSet presAssocID="{04A9A74B-72AE-AD46-B6EC-55FA46CE05EA}" presName="arrowWedge4" presStyleLbl="fgSibTrans2D1" presStyleIdx="3" presStyleCnt="4"/>
      <dgm:spPr/>
    </dgm:pt>
  </dgm:ptLst>
  <dgm:cxnLst>
    <dgm:cxn modelId="{BE7B1C0A-B806-4F4E-823E-B1FBECA0A2C4}" type="presOf" srcId="{7DDE8719-DF91-8A4B-917A-0C4F508E7E3F}" destId="{0227BB1A-4837-5542-AEF9-083A99E434A5}" srcOrd="1" destOrd="0" presId="urn:microsoft.com/office/officeart/2005/8/layout/cycle8"/>
    <dgm:cxn modelId="{1EB61BAC-BBF8-7A41-B2FC-55988CA39AEB}" srcId="{76CC9B29-B932-9E4B-AE2D-CFAB0D489A9F}" destId="{9C2A9D17-254F-2C41-81F7-4284F7769259}" srcOrd="3" destOrd="0" parTransId="{395C029E-FFF2-8D4D-B69D-37BDECCA8B97}" sibTransId="{04A9A74B-72AE-AD46-B6EC-55FA46CE05EA}"/>
    <dgm:cxn modelId="{05262787-EC03-2049-9FCE-F09091B0EB24}" type="presOf" srcId="{776A5D01-B9EA-DB48-9374-CF79EF4D50CE}" destId="{644DEA58-9DD8-694C-99D8-F8784753739B}" srcOrd="0" destOrd="0" presId="urn:microsoft.com/office/officeart/2005/8/layout/cycle8"/>
    <dgm:cxn modelId="{68D43664-0A25-E748-B11C-93E1126C314A}" type="presOf" srcId="{9C2A9D17-254F-2C41-81F7-4284F7769259}" destId="{A4DCC8C3-5849-754F-94BF-8A748CCAD269}" srcOrd="0" destOrd="0" presId="urn:microsoft.com/office/officeart/2005/8/layout/cycle8"/>
    <dgm:cxn modelId="{86F9E5C8-1C7D-D249-994E-04BF6A409EEF}" type="presOf" srcId="{E8CC3684-498E-9140-BAFE-8369DF0E54F1}" destId="{3EE7C915-C4A6-5946-8ABE-11CA9E32E415}" srcOrd="1" destOrd="0" presId="urn:microsoft.com/office/officeart/2005/8/layout/cycle8"/>
    <dgm:cxn modelId="{61663419-5078-A343-A5F5-470591F034C0}" type="presOf" srcId="{9C2A9D17-254F-2C41-81F7-4284F7769259}" destId="{FD850B2D-B9C1-304A-B1D2-F7FC6DAD22E7}" srcOrd="1" destOrd="0" presId="urn:microsoft.com/office/officeart/2005/8/layout/cycle8"/>
    <dgm:cxn modelId="{47C35DC3-F56B-1D41-8943-1D0C5636FAEF}" srcId="{76CC9B29-B932-9E4B-AE2D-CFAB0D489A9F}" destId="{7DDE8719-DF91-8A4B-917A-0C4F508E7E3F}" srcOrd="1" destOrd="0" parTransId="{8ED806ED-7857-EA41-933F-B55A472CB041}" sibTransId="{F0EB1E38-11F7-6740-911C-93B30B883B0D}"/>
    <dgm:cxn modelId="{59521A21-19EA-EE46-8294-F03F56D53CBC}" type="presOf" srcId="{776A5D01-B9EA-DB48-9374-CF79EF4D50CE}" destId="{F595E26C-380F-5A42-B29A-50C7BFD4EC29}" srcOrd="1" destOrd="0" presId="urn:microsoft.com/office/officeart/2005/8/layout/cycle8"/>
    <dgm:cxn modelId="{28E74409-03BD-934D-8D81-5496B999FE02}" type="presOf" srcId="{76CC9B29-B932-9E4B-AE2D-CFAB0D489A9F}" destId="{F5001F20-BE52-064C-9E4A-887B64F005C1}" srcOrd="0" destOrd="0" presId="urn:microsoft.com/office/officeart/2005/8/layout/cycle8"/>
    <dgm:cxn modelId="{92D24800-939D-3B46-BF36-F063BCA18559}" type="presOf" srcId="{E8CC3684-498E-9140-BAFE-8369DF0E54F1}" destId="{2D8BB123-D4A5-0745-8B77-72E6DD5D0A51}" srcOrd="0" destOrd="0" presId="urn:microsoft.com/office/officeart/2005/8/layout/cycle8"/>
    <dgm:cxn modelId="{F9460E97-D293-9E4E-BA5E-81A34F217223}" srcId="{76CC9B29-B932-9E4B-AE2D-CFAB0D489A9F}" destId="{E8CC3684-498E-9140-BAFE-8369DF0E54F1}" srcOrd="0" destOrd="0" parTransId="{1F51DE19-6789-8B40-87B0-11B2B883A4EA}" sibTransId="{F316A8BB-75F7-CD48-99D4-A9B4E6B2F5AE}"/>
    <dgm:cxn modelId="{672687B8-DC6A-9041-A2C6-1658144E95B8}" type="presOf" srcId="{7DDE8719-DF91-8A4B-917A-0C4F508E7E3F}" destId="{92775471-074D-0246-9426-FD257FC52860}" srcOrd="0" destOrd="0" presId="urn:microsoft.com/office/officeart/2005/8/layout/cycle8"/>
    <dgm:cxn modelId="{9F2528A7-0045-9440-8BDB-EB880A7DA3BE}" srcId="{76CC9B29-B932-9E4B-AE2D-CFAB0D489A9F}" destId="{776A5D01-B9EA-DB48-9374-CF79EF4D50CE}" srcOrd="2" destOrd="0" parTransId="{8C105395-43EA-904F-B23B-1E9BD585D59D}" sibTransId="{E4F8B552-8762-3C42-A20D-D35413AB1947}"/>
    <dgm:cxn modelId="{C7121564-0DE7-9E46-AF2E-E14E74840947}" type="presParOf" srcId="{F5001F20-BE52-064C-9E4A-887B64F005C1}" destId="{2D8BB123-D4A5-0745-8B77-72E6DD5D0A51}" srcOrd="0" destOrd="0" presId="urn:microsoft.com/office/officeart/2005/8/layout/cycle8"/>
    <dgm:cxn modelId="{A8DCBAFC-70E1-354E-9A80-3BDBD3B9838E}" type="presParOf" srcId="{F5001F20-BE52-064C-9E4A-887B64F005C1}" destId="{733A1255-FB01-D844-ACD0-1F20FE2C2E86}" srcOrd="1" destOrd="0" presId="urn:microsoft.com/office/officeart/2005/8/layout/cycle8"/>
    <dgm:cxn modelId="{8EE95559-9E4F-A441-A602-3F70BB42BC59}" type="presParOf" srcId="{F5001F20-BE52-064C-9E4A-887B64F005C1}" destId="{3185AA3F-50A5-E44F-B475-CC2138108E3D}" srcOrd="2" destOrd="0" presId="urn:microsoft.com/office/officeart/2005/8/layout/cycle8"/>
    <dgm:cxn modelId="{B6342F9F-C14C-4B4E-AAAA-443AA30C4E27}" type="presParOf" srcId="{F5001F20-BE52-064C-9E4A-887B64F005C1}" destId="{3EE7C915-C4A6-5946-8ABE-11CA9E32E415}" srcOrd="3" destOrd="0" presId="urn:microsoft.com/office/officeart/2005/8/layout/cycle8"/>
    <dgm:cxn modelId="{F24B2ACD-5300-0541-9604-4807AFB6784A}" type="presParOf" srcId="{F5001F20-BE52-064C-9E4A-887B64F005C1}" destId="{92775471-074D-0246-9426-FD257FC52860}" srcOrd="4" destOrd="0" presId="urn:microsoft.com/office/officeart/2005/8/layout/cycle8"/>
    <dgm:cxn modelId="{25F560C5-80A1-D245-9918-726112B670E4}" type="presParOf" srcId="{F5001F20-BE52-064C-9E4A-887B64F005C1}" destId="{CD289C0A-B67B-A747-83FD-094EFC8D49D7}" srcOrd="5" destOrd="0" presId="urn:microsoft.com/office/officeart/2005/8/layout/cycle8"/>
    <dgm:cxn modelId="{EC7F79C1-F0E7-7643-B36E-D2D2E432F02B}" type="presParOf" srcId="{F5001F20-BE52-064C-9E4A-887B64F005C1}" destId="{F236B503-0AE9-D14D-B624-8067917FF015}" srcOrd="6" destOrd="0" presId="urn:microsoft.com/office/officeart/2005/8/layout/cycle8"/>
    <dgm:cxn modelId="{1CDBAFE7-1E32-E94A-8BB1-4229F4D1C279}" type="presParOf" srcId="{F5001F20-BE52-064C-9E4A-887B64F005C1}" destId="{0227BB1A-4837-5542-AEF9-083A99E434A5}" srcOrd="7" destOrd="0" presId="urn:microsoft.com/office/officeart/2005/8/layout/cycle8"/>
    <dgm:cxn modelId="{A168F341-03AD-A149-ABEE-B8DD33751292}" type="presParOf" srcId="{F5001F20-BE52-064C-9E4A-887B64F005C1}" destId="{644DEA58-9DD8-694C-99D8-F8784753739B}" srcOrd="8" destOrd="0" presId="urn:microsoft.com/office/officeart/2005/8/layout/cycle8"/>
    <dgm:cxn modelId="{FD740C86-0093-0841-98F0-828112F7261C}" type="presParOf" srcId="{F5001F20-BE52-064C-9E4A-887B64F005C1}" destId="{8B434601-8F72-754B-AF34-1DBFDD0848D5}" srcOrd="9" destOrd="0" presId="urn:microsoft.com/office/officeart/2005/8/layout/cycle8"/>
    <dgm:cxn modelId="{7A44DD27-398D-044D-8AF9-13C7C8585F72}" type="presParOf" srcId="{F5001F20-BE52-064C-9E4A-887B64F005C1}" destId="{F754ACF3-C7DB-3D42-BA89-E1A6FBA19E6F}" srcOrd="10" destOrd="0" presId="urn:microsoft.com/office/officeart/2005/8/layout/cycle8"/>
    <dgm:cxn modelId="{72506FEE-925A-8A44-88FF-D15C0DCEC2CF}" type="presParOf" srcId="{F5001F20-BE52-064C-9E4A-887B64F005C1}" destId="{F595E26C-380F-5A42-B29A-50C7BFD4EC29}" srcOrd="11" destOrd="0" presId="urn:microsoft.com/office/officeart/2005/8/layout/cycle8"/>
    <dgm:cxn modelId="{B802BADE-D818-E646-A907-CA6D67CD7A17}" type="presParOf" srcId="{F5001F20-BE52-064C-9E4A-887B64F005C1}" destId="{A4DCC8C3-5849-754F-94BF-8A748CCAD269}" srcOrd="12" destOrd="0" presId="urn:microsoft.com/office/officeart/2005/8/layout/cycle8"/>
    <dgm:cxn modelId="{24A8A3CD-9198-DC45-B5CD-042C498AE2D0}" type="presParOf" srcId="{F5001F20-BE52-064C-9E4A-887B64F005C1}" destId="{1286AE83-0423-8942-95CD-D4151B586742}" srcOrd="13" destOrd="0" presId="urn:microsoft.com/office/officeart/2005/8/layout/cycle8"/>
    <dgm:cxn modelId="{82585066-6C30-9048-B556-8E63671D865D}" type="presParOf" srcId="{F5001F20-BE52-064C-9E4A-887B64F005C1}" destId="{0F9D74C9-44A1-1340-A439-79176E581A02}" srcOrd="14" destOrd="0" presId="urn:microsoft.com/office/officeart/2005/8/layout/cycle8"/>
    <dgm:cxn modelId="{BBA5FDED-07CB-AF4D-837A-232E8CDD9651}" type="presParOf" srcId="{F5001F20-BE52-064C-9E4A-887B64F005C1}" destId="{FD850B2D-B9C1-304A-B1D2-F7FC6DAD22E7}" srcOrd="15" destOrd="0" presId="urn:microsoft.com/office/officeart/2005/8/layout/cycle8"/>
    <dgm:cxn modelId="{DA21A492-1464-5C4E-9054-6BD931A402BE}" type="presParOf" srcId="{F5001F20-BE52-064C-9E4A-887B64F005C1}" destId="{733930EE-7A70-A041-95D3-7DA1CE3452E0}" srcOrd="16" destOrd="0" presId="urn:microsoft.com/office/officeart/2005/8/layout/cycle8"/>
    <dgm:cxn modelId="{F66ECBD5-1AF9-1D4A-8347-1B4229FE3929}" type="presParOf" srcId="{F5001F20-BE52-064C-9E4A-887B64F005C1}" destId="{CD512479-4F5D-EE4F-9291-FC23DFC6E5FF}" srcOrd="17" destOrd="0" presId="urn:microsoft.com/office/officeart/2005/8/layout/cycle8"/>
    <dgm:cxn modelId="{7F3074A4-7F10-8F46-9510-35E8D0B9F3F8}" type="presParOf" srcId="{F5001F20-BE52-064C-9E4A-887B64F005C1}" destId="{AF130140-A501-A844-B4C6-183FAE260A0C}" srcOrd="18" destOrd="0" presId="urn:microsoft.com/office/officeart/2005/8/layout/cycle8"/>
    <dgm:cxn modelId="{40974F64-70F4-D04E-976F-C8CD07C22C20}" type="presParOf" srcId="{F5001F20-BE52-064C-9E4A-887B64F005C1}" destId="{97A9CAA0-D499-CB4B-A4C8-85A99218607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D494D-1D6C-8947-9E0D-FE68D97DB0D5}">
      <dsp:nvSpPr>
        <dsp:cNvPr id="0" name=""/>
        <dsp:cNvSpPr/>
      </dsp:nvSpPr>
      <dsp:spPr>
        <a:xfrm>
          <a:off x="-8" y="0"/>
          <a:ext cx="6335906" cy="5806792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Whole-system (Macro)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Considering Population Health Improvement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Agencies working together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commissioning services</a:t>
          </a:r>
        </a:p>
      </dsp:txBody>
      <dsp:txXfrm>
        <a:off x="2060744" y="290339"/>
        <a:ext cx="2214399" cy="871018"/>
      </dsp:txXfrm>
    </dsp:sp>
    <dsp:sp modelId="{18E347D1-2335-154C-9B8A-3BA87A0A08C5}">
      <dsp:nvSpPr>
        <dsp:cNvPr id="0" name=""/>
        <dsp:cNvSpPr/>
      </dsp:nvSpPr>
      <dsp:spPr>
        <a:xfrm>
          <a:off x="990397" y="1451697"/>
          <a:ext cx="4355094" cy="4355094"/>
        </a:xfrm>
        <a:prstGeom prst="ellipse">
          <a:avLst/>
        </a:prstGeom>
        <a:solidFill>
          <a:schemeClr val="accent6">
            <a:shade val="80000"/>
            <a:hueOff val="147328"/>
            <a:satOff val="-6457"/>
            <a:lumOff val="145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Group (MESO</a:t>
          </a:r>
          <a:r>
            <a:rPr lang="en-US" sz="1200" b="1" kern="1200" dirty="0"/>
            <a:t>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Needs-based groups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services/ teams that enable delivery of care according to those needs</a:t>
          </a:r>
        </a:p>
      </dsp:txBody>
      <dsp:txXfrm>
        <a:off x="2153207" y="1723891"/>
        <a:ext cx="2029473" cy="816580"/>
      </dsp:txXfrm>
    </dsp:sp>
    <dsp:sp modelId="{137598C9-C0CC-C547-91F7-EBD8CD721DDC}">
      <dsp:nvSpPr>
        <dsp:cNvPr id="0" name=""/>
        <dsp:cNvSpPr/>
      </dsp:nvSpPr>
      <dsp:spPr>
        <a:xfrm>
          <a:off x="1716246" y="2903396"/>
          <a:ext cx="2903396" cy="2903396"/>
        </a:xfrm>
        <a:prstGeom prst="ellipse">
          <a:avLst/>
        </a:prstGeom>
        <a:solidFill>
          <a:schemeClr val="accent6">
            <a:shade val="80000"/>
            <a:hueOff val="294655"/>
            <a:satOff val="-12914"/>
            <a:lumOff val="291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Individual (MICRO)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Working with young people and their families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Professionals working together collaboratively </a:t>
          </a:r>
        </a:p>
      </dsp:txBody>
      <dsp:txXfrm>
        <a:off x="2141438" y="3629245"/>
        <a:ext cx="2053011" cy="1451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BB123-D4A5-0745-8B77-72E6DD5D0A51}">
      <dsp:nvSpPr>
        <dsp:cNvPr id="0" name=""/>
        <dsp:cNvSpPr/>
      </dsp:nvSpPr>
      <dsp:spPr>
        <a:xfrm>
          <a:off x="1549960" y="306692"/>
          <a:ext cx="4138720" cy="413872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3746930" y="1164491"/>
        <a:ext cx="1527384" cy="1133221"/>
      </dsp:txXfrm>
    </dsp:sp>
    <dsp:sp modelId="{92775471-074D-0246-9426-FD257FC52860}">
      <dsp:nvSpPr>
        <dsp:cNvPr id="0" name=""/>
        <dsp:cNvSpPr/>
      </dsp:nvSpPr>
      <dsp:spPr>
        <a:xfrm>
          <a:off x="1549960" y="445635"/>
          <a:ext cx="4138720" cy="413872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4">
                <a:hueOff val="-809466"/>
                <a:satOff val="-8920"/>
                <a:lumOff val="-8889"/>
                <a:alphaOff val="0"/>
                <a:shade val="51000"/>
                <a:satMod val="130000"/>
              </a:schemeClr>
            </a:gs>
            <a:gs pos="80000">
              <a:schemeClr val="accent4">
                <a:hueOff val="-809466"/>
                <a:satOff val="-8920"/>
                <a:lumOff val="-8889"/>
                <a:alphaOff val="0"/>
                <a:shade val="93000"/>
                <a:satMod val="130000"/>
              </a:schemeClr>
            </a:gs>
            <a:gs pos="100000">
              <a:schemeClr val="accent4">
                <a:hueOff val="-809466"/>
                <a:satOff val="-8920"/>
                <a:lumOff val="-8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</a:t>
          </a:r>
        </a:p>
      </dsp:txBody>
      <dsp:txXfrm>
        <a:off x="3746930" y="2593335"/>
        <a:ext cx="1527384" cy="1133221"/>
      </dsp:txXfrm>
    </dsp:sp>
    <dsp:sp modelId="{644DEA58-9DD8-694C-99D8-F8784753739B}">
      <dsp:nvSpPr>
        <dsp:cNvPr id="0" name=""/>
        <dsp:cNvSpPr/>
      </dsp:nvSpPr>
      <dsp:spPr>
        <a:xfrm>
          <a:off x="1411017" y="445635"/>
          <a:ext cx="4138720" cy="413872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-1618932"/>
                <a:satOff val="-17839"/>
                <a:lumOff val="-17777"/>
                <a:alphaOff val="0"/>
                <a:shade val="51000"/>
                <a:satMod val="130000"/>
              </a:schemeClr>
            </a:gs>
            <a:gs pos="80000">
              <a:schemeClr val="accent4">
                <a:hueOff val="-1618932"/>
                <a:satOff val="-17839"/>
                <a:lumOff val="-17777"/>
                <a:alphaOff val="0"/>
                <a:shade val="93000"/>
                <a:satMod val="130000"/>
              </a:schemeClr>
            </a:gs>
            <a:gs pos="100000">
              <a:schemeClr val="accent4">
                <a:hueOff val="-1618932"/>
                <a:satOff val="-17839"/>
                <a:lumOff val="-177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</dsp:txBody>
      <dsp:txXfrm>
        <a:off x="1825382" y="2593335"/>
        <a:ext cx="1527384" cy="1133221"/>
      </dsp:txXfrm>
    </dsp:sp>
    <dsp:sp modelId="{A4DCC8C3-5849-754F-94BF-8A748CCAD269}">
      <dsp:nvSpPr>
        <dsp:cNvPr id="0" name=""/>
        <dsp:cNvSpPr/>
      </dsp:nvSpPr>
      <dsp:spPr>
        <a:xfrm>
          <a:off x="1411017" y="306692"/>
          <a:ext cx="4138720" cy="413872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-2428398"/>
                <a:satOff val="-26759"/>
                <a:lumOff val="-26666"/>
                <a:alphaOff val="0"/>
                <a:shade val="51000"/>
                <a:satMod val="130000"/>
              </a:schemeClr>
            </a:gs>
            <a:gs pos="80000">
              <a:schemeClr val="accent4">
                <a:hueOff val="-2428398"/>
                <a:satOff val="-26759"/>
                <a:lumOff val="-266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428398"/>
                <a:satOff val="-26759"/>
                <a:lumOff val="-2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/>
        </a:p>
      </dsp:txBody>
      <dsp:txXfrm>
        <a:off x="1825382" y="1164491"/>
        <a:ext cx="1527384" cy="1133221"/>
      </dsp:txXfrm>
    </dsp:sp>
    <dsp:sp modelId="{733930EE-7A70-A041-95D3-7DA1CE3452E0}">
      <dsp:nvSpPr>
        <dsp:cNvPr id="0" name=""/>
        <dsp:cNvSpPr/>
      </dsp:nvSpPr>
      <dsp:spPr>
        <a:xfrm>
          <a:off x="1293753" y="50485"/>
          <a:ext cx="4651133" cy="46511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12479-4F5D-EE4F-9291-FC23DFC6E5FF}">
      <dsp:nvSpPr>
        <dsp:cNvPr id="0" name=""/>
        <dsp:cNvSpPr/>
      </dsp:nvSpPr>
      <dsp:spPr>
        <a:xfrm>
          <a:off x="1293753" y="189428"/>
          <a:ext cx="4651133" cy="46511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4">
                <a:hueOff val="-809466"/>
                <a:satOff val="-8920"/>
                <a:lumOff val="-8889"/>
                <a:alphaOff val="0"/>
                <a:shade val="51000"/>
                <a:satMod val="130000"/>
              </a:schemeClr>
            </a:gs>
            <a:gs pos="80000">
              <a:schemeClr val="accent4">
                <a:hueOff val="-809466"/>
                <a:satOff val="-8920"/>
                <a:lumOff val="-8889"/>
                <a:alphaOff val="0"/>
                <a:shade val="93000"/>
                <a:satMod val="130000"/>
              </a:schemeClr>
            </a:gs>
            <a:gs pos="100000">
              <a:schemeClr val="accent4">
                <a:hueOff val="-809466"/>
                <a:satOff val="-8920"/>
                <a:lumOff val="-8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30140-A501-A844-B4C6-183FAE260A0C}">
      <dsp:nvSpPr>
        <dsp:cNvPr id="0" name=""/>
        <dsp:cNvSpPr/>
      </dsp:nvSpPr>
      <dsp:spPr>
        <a:xfrm>
          <a:off x="1154810" y="189428"/>
          <a:ext cx="4651133" cy="46511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-1618932"/>
                <a:satOff val="-17839"/>
                <a:lumOff val="-17777"/>
                <a:alphaOff val="0"/>
                <a:shade val="51000"/>
                <a:satMod val="130000"/>
              </a:schemeClr>
            </a:gs>
            <a:gs pos="80000">
              <a:schemeClr val="accent4">
                <a:hueOff val="-1618932"/>
                <a:satOff val="-17839"/>
                <a:lumOff val="-17777"/>
                <a:alphaOff val="0"/>
                <a:shade val="93000"/>
                <a:satMod val="130000"/>
              </a:schemeClr>
            </a:gs>
            <a:gs pos="100000">
              <a:schemeClr val="accent4">
                <a:hueOff val="-1618932"/>
                <a:satOff val="-17839"/>
                <a:lumOff val="-177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9CAA0-D499-CB4B-A4C8-85A992186077}">
      <dsp:nvSpPr>
        <dsp:cNvPr id="0" name=""/>
        <dsp:cNvSpPr/>
      </dsp:nvSpPr>
      <dsp:spPr>
        <a:xfrm>
          <a:off x="1154810" y="50485"/>
          <a:ext cx="4651133" cy="46511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4">
                <a:hueOff val="-2428398"/>
                <a:satOff val="-26759"/>
                <a:lumOff val="-26666"/>
                <a:alphaOff val="0"/>
                <a:shade val="51000"/>
                <a:satMod val="130000"/>
              </a:schemeClr>
            </a:gs>
            <a:gs pos="80000">
              <a:schemeClr val="accent4">
                <a:hueOff val="-2428398"/>
                <a:satOff val="-26759"/>
                <a:lumOff val="-266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428398"/>
                <a:satOff val="-26759"/>
                <a:lumOff val="-2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7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BCFB-9AA7-41BB-B1D7-2AB9D9AE1234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7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518E-E254-43EF-9821-934A54746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5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1D2E-9552-C147-B7C4-5AE05C225CD4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47537-647E-F34F-A9B5-2267D3F70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THRIVE</a:t>
            </a:r>
            <a:r>
              <a:rPr lang="en-GB" dirty="0">
                <a:solidFill>
                  <a:srgbClr val="000000"/>
                </a:solidFill>
              </a:rPr>
              <a:t> is a needs based model that enables care to be provided according to four distinct groupings, determined by a patient’s needs and preferences for care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Emphasis is placed on prevention and the promotion of mental health and wellbeing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Patients are empowered to be actively involved in decisions about their care through shared decision making (SDM)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THRIVE is complimentary to successful existing models e.g. CAPA and CYP IAPT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It provides a clearer distinction than before between: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b="1" dirty="0">
                <a:solidFill>
                  <a:srgbClr val="000000"/>
                </a:solidFill>
              </a:rPr>
              <a:t>treatment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000000"/>
                </a:solidFill>
              </a:rPr>
              <a:t>support</a:t>
            </a: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b="1" dirty="0">
                <a:solidFill>
                  <a:srgbClr val="000000"/>
                </a:solidFill>
              </a:rPr>
              <a:t>self-management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000000"/>
                </a:solidFill>
              </a:rPr>
              <a:t>intervention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more systematic integration of </a:t>
            </a:r>
            <a:r>
              <a:rPr lang="en-GB" b="1" dirty="0">
                <a:solidFill>
                  <a:srgbClr val="000000"/>
                </a:solidFill>
              </a:rPr>
              <a:t>shared decision making </a:t>
            </a:r>
            <a:r>
              <a:rPr lang="en-GB" dirty="0">
                <a:solidFill>
                  <a:srgbClr val="000000"/>
                </a:solidFill>
              </a:rPr>
              <a:t>and routine </a:t>
            </a:r>
            <a:r>
              <a:rPr lang="en-GB" b="1" dirty="0">
                <a:solidFill>
                  <a:srgbClr val="000000"/>
                </a:solidFill>
              </a:rPr>
              <a:t>collection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of preference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0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THRIVE is the conceptual framework that will help us move to the ‘next’ world</a:t>
            </a:r>
            <a:r>
              <a:rPr lang="en-US" baseline="0" dirty="0"/>
              <a:t> where……</a:t>
            </a:r>
          </a:p>
          <a:p>
            <a:r>
              <a:rPr lang="en-US" baseline="0" dirty="0"/>
              <a:t>In an integrated care model we need to…….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In implementing</a:t>
            </a:r>
            <a:r>
              <a:rPr lang="en-US" sz="1200" baseline="0" dirty="0"/>
              <a:t> THRIVE we are following a structured evidence based approach recommended by Meier. It has 4 phases, which are as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important? It is… because the average experience is what this person describes….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6% of what we give them is inefficient. The 8% is closer to </a:t>
            </a:r>
            <a:r>
              <a:rPr lang="en-US" dirty="0" err="1"/>
              <a:t>whats</a:t>
            </a:r>
            <a:r>
              <a:rPr lang="en-US" dirty="0"/>
              <a:t> needed, but lets make</a:t>
            </a:r>
            <a:r>
              <a:rPr lang="en-US" baseline="0" dirty="0"/>
              <a:t> sure the extra 2% delivers what these people really wanted.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7537-647E-F34F-A9B5-2267D3F700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1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12" y="0"/>
            <a:ext cx="5236484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6" y="5589240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72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6" y="6093296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5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50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149" y="184482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</a:t>
            </a:r>
            <a:r>
              <a:rPr lang="en-GB" sz="1600" dirty="0" err="1">
                <a:solidFill>
                  <a:srgbClr val="006298"/>
                </a:solidFill>
              </a:rPr>
              <a:t>uclpartners</a:t>
            </a:r>
            <a:endParaRPr lang="en-GB" sz="1600" dirty="0">
              <a:solidFill>
                <a:srgbClr val="006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0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2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3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1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4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 baseline="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600"/>
            </a:lvl4pPr>
            <a:lvl5pPr>
              <a:buClr>
                <a:srgbClr val="A4D620"/>
              </a:buClr>
              <a:defRPr sz="16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288363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95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2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70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E563FF-8852-47FE-AD5C-BFC84490D10C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D095DF-B625-4322-82FE-9A7FB75F1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6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buses –Whitecha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90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57925" cy="68580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5589240"/>
            <a:ext cx="669766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4869160"/>
            <a:ext cx="66967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0" y="6093296"/>
            <a:ext cx="6697663" cy="359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5464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Partner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997148" y="184482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UCLPartners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3rd Floor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170 Tottenham Court Road</a:t>
            </a:r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London W1T 7HA</a:t>
            </a:r>
          </a:p>
          <a:p>
            <a:br>
              <a:rPr lang="en-GB" sz="1600" dirty="0">
                <a:solidFill>
                  <a:srgbClr val="006298"/>
                </a:solidFill>
              </a:rPr>
            </a:br>
            <a:r>
              <a:rPr lang="en-GB" sz="1600" dirty="0">
                <a:solidFill>
                  <a:srgbClr val="006298"/>
                </a:solidFill>
              </a:rPr>
              <a:t>020 7679 6633 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</a:t>
            </a:r>
            <a:r>
              <a:rPr lang="en-GB" sz="1600" dirty="0" err="1">
                <a:solidFill>
                  <a:srgbClr val="006298"/>
                </a:solidFill>
              </a:rPr>
              <a:t>uclpartners</a:t>
            </a:r>
            <a:endParaRPr lang="en-GB" sz="1600" dirty="0">
              <a:solidFill>
                <a:srgbClr val="006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23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97148" y="2276872"/>
            <a:ext cx="3744913" cy="151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298"/>
                </a:solidFill>
              </a:defRPr>
            </a:lvl1pPr>
            <a:lvl2pPr marL="457200" indent="0">
              <a:buNone/>
              <a:defRPr sz="1600">
                <a:solidFill>
                  <a:srgbClr val="006298"/>
                </a:solidFill>
              </a:defRPr>
            </a:lvl2pPr>
            <a:lvl3pPr marL="914400" indent="0">
              <a:buNone/>
              <a:defRPr sz="1600">
                <a:solidFill>
                  <a:srgbClr val="006298"/>
                </a:solidFill>
              </a:defRPr>
            </a:lvl3pPr>
            <a:lvl4pPr marL="1371600" indent="0">
              <a:buNone/>
              <a:defRPr sz="1600">
                <a:solidFill>
                  <a:srgbClr val="006298"/>
                </a:solidFill>
              </a:defRPr>
            </a:lvl4pPr>
            <a:lvl5pPr marL="1828800" indent="0">
              <a:buNone/>
              <a:defRPr sz="16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997148" y="184482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endParaRPr lang="en-GB" sz="1600" dirty="0">
              <a:solidFill>
                <a:srgbClr val="006298"/>
              </a:solidFill>
            </a:endParaRPr>
          </a:p>
          <a:p>
            <a:r>
              <a:rPr lang="en-GB" sz="1600" dirty="0">
                <a:solidFill>
                  <a:srgbClr val="006298"/>
                </a:solidFill>
              </a:rPr>
              <a:t>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1600" dirty="0">
                <a:solidFill>
                  <a:srgbClr val="006298"/>
                </a:solidFill>
              </a:rPr>
              <a:t>@</a:t>
            </a:r>
            <a:r>
              <a:rPr lang="en-GB" sz="1600" dirty="0" err="1">
                <a:solidFill>
                  <a:srgbClr val="006298"/>
                </a:solidFill>
              </a:rPr>
              <a:t>uclpartners</a:t>
            </a:r>
            <a:endParaRPr lang="en-GB" sz="1600" dirty="0">
              <a:solidFill>
                <a:srgbClr val="006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9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2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5" y="1198800"/>
            <a:ext cx="4129088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4008" y="1198800"/>
            <a:ext cx="4129087" cy="44815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246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>
              <a:buClr>
                <a:srgbClr val="A4D620"/>
              </a:buClr>
              <a:defRPr sz="2000"/>
            </a:lvl1pPr>
            <a:lvl2pPr marL="742950" indent="-2857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A4D620"/>
              </a:buClr>
              <a:defRPr sz="1600"/>
            </a:lvl3pPr>
            <a:lvl4pPr>
              <a:buClr>
                <a:srgbClr val="A4D620"/>
              </a:buClr>
              <a:defRPr sz="1400"/>
            </a:lvl4pPr>
            <a:lvl5pPr>
              <a:buClr>
                <a:srgbClr val="A4D620"/>
              </a:buClr>
              <a:defRPr sz="14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65913" y="3177709"/>
            <a:ext cx="3740710" cy="2581648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FontTx/>
              <a:buNone/>
              <a:defRPr sz="2800" baseline="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4955" y="1125538"/>
            <a:ext cx="8548220" cy="4512796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0824" y="1124744"/>
            <a:ext cx="8641655" cy="4608512"/>
          </a:xfrm>
          <a:prstGeom prst="rect">
            <a:avLst/>
          </a:prstGeom>
        </p:spPr>
        <p:txBody>
          <a:bodyPr/>
          <a:lstStyle>
            <a:lvl1pPr>
              <a:defRPr sz="3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60350"/>
            <a:ext cx="68421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655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A269-9148-405F-86A2-ED7573B9B5C6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25EE48-E841-457A-9275-CE7AD3BD4C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1"/>
            <a:ext cx="9155596" cy="1052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266146"/>
            <a:ext cx="1430533" cy="4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49" y="6324704"/>
            <a:ext cx="1128105" cy="451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7" y="6360505"/>
            <a:ext cx="1984268" cy="320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>
            <a:alphaModFix amt="40000"/>
          </a:blip>
          <a:stretch>
            <a:fillRect/>
          </a:stretch>
        </p:blipFill>
        <p:spPr>
          <a:xfrm>
            <a:off x="7573033" y="6381242"/>
            <a:ext cx="1181046" cy="424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89" y="56265"/>
            <a:ext cx="636780" cy="629144"/>
          </a:xfrm>
          <a:prstGeom prst="rect">
            <a:avLst/>
          </a:prstGeom>
        </p:spPr>
      </p:pic>
      <p:pic>
        <p:nvPicPr>
          <p:cNvPr id="1026" name="Picture 2" descr="Anna Freud Centre - Caring for young minds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0" y="6270103"/>
            <a:ext cx="1556839" cy="4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7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107504" y="627010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8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8" y="-15974"/>
            <a:ext cx="591779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3" y="323402"/>
            <a:ext cx="1430529" cy="450895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107504" y="627010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4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avistockandportman.nhs.uk/" TargetMode="External"/><Relationship Id="rId2" Type="http://schemas.openxmlformats.org/officeDocument/2006/relationships/hyperlink" Target="http://www.annafreu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lpartners.com/" TargetMode="External"/><Relationship Id="rId4" Type="http://schemas.openxmlformats.org/officeDocument/2006/relationships/hyperlink" Target="http://tdchcds.dartmouth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.moore@ucl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randa.Wolpert@annafreu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8976" y="1539054"/>
            <a:ext cx="7772400" cy="879527"/>
          </a:xfrm>
        </p:spPr>
        <p:txBody>
          <a:bodyPr/>
          <a:lstStyle/>
          <a:p>
            <a:r>
              <a:rPr lang="en-GB" sz="3600" dirty="0">
                <a:solidFill>
                  <a:schemeClr val="accent5"/>
                </a:solidFill>
              </a:rPr>
              <a:t>Introduction to i-THRIVE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710" y="4103188"/>
            <a:ext cx="4771180" cy="1997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8915" y="2697179"/>
            <a:ext cx="557508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32F79"/>
                </a:solidFill>
              </a:rPr>
              <a:t>“If we keep on doing what we have been doing, we are going to keep on getting what we have been getting”</a:t>
            </a:r>
          </a:p>
        </p:txBody>
      </p:sp>
    </p:spTree>
    <p:extLst>
      <p:ext uri="{BB962C8B-B14F-4D97-AF65-F5344CB8AC3E}">
        <p14:creationId xmlns:p14="http://schemas.microsoft.com/office/powerpoint/2010/main" val="2408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"/>
    </mc:Choice>
    <mc:Fallback xmlns="">
      <p:transition xmlns:p14="http://schemas.microsoft.com/office/powerpoint/2010/main" spd="slow" advTm="30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53975" y="1095524"/>
            <a:ext cx="8642350" cy="45354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Shared decision making is at the heart of all decisions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People (staff, CYP and families) are clear which needs-based group they are working within for any one person at any one time and this explicit to all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treatment involves explicit agreement from the beginning about the outcome being worked towards and the likely timeframe. There would be a plan for what happens if it is not achieved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People (staff, CYP and families) are clear about parameters for help and reasons for 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The most experienced practitioners inform advice and signposting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THRIVE plans are used to help those managing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QI is used to inform individual practice</a:t>
            </a:r>
          </a:p>
          <a:p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1452" y="134455"/>
            <a:ext cx="7258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rgbClr val="781D7D"/>
                </a:solidFill>
              </a:rPr>
              <a:t>Characteristics of a THRIVE-like service: Micro-level</a:t>
            </a:r>
          </a:p>
        </p:txBody>
      </p:sp>
    </p:spTree>
    <p:extLst>
      <p:ext uri="{BB962C8B-B14F-4D97-AF65-F5344CB8AC3E}">
        <p14:creationId xmlns:p14="http://schemas.microsoft.com/office/powerpoint/2010/main" val="235989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needs group: Getting Advice &amp; Signposting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25" y="749975"/>
            <a:ext cx="8642350" cy="5775659"/>
          </a:xfrm>
        </p:spPr>
        <p:txBody>
          <a:bodyPr/>
          <a:lstStyle/>
          <a:p>
            <a:r>
              <a:rPr lang="en-US" sz="2200" dirty="0"/>
              <a:t>Simplified, holistic assessment and formulation process considers the problems that the young person considers to be their biggest concerns</a:t>
            </a:r>
          </a:p>
          <a:p>
            <a:r>
              <a:rPr lang="en-US" sz="2200" dirty="0"/>
              <a:t>Considers if the young person prefers active treatment, or if advice and signposting is their preferred option</a:t>
            </a:r>
          </a:p>
          <a:p>
            <a:r>
              <a:rPr lang="en-US" sz="2200" dirty="0"/>
              <a:t>Includes consideration of services/resources in the community, LA, 3</a:t>
            </a:r>
            <a:r>
              <a:rPr lang="en-US" sz="2200" baseline="30000" dirty="0"/>
              <a:t>rd</a:t>
            </a:r>
            <a:r>
              <a:rPr lang="en-US" sz="2200" dirty="0"/>
              <a:t> sector, within the YP’s personal networks as well as medical options</a:t>
            </a:r>
          </a:p>
          <a:p>
            <a:r>
              <a:rPr lang="en-US" sz="2200" dirty="0"/>
              <a:t>Considers the young person’s preferred way of accessing help – digital, peer support, self help</a:t>
            </a:r>
          </a:p>
          <a:p>
            <a:r>
              <a:rPr lang="en-US" sz="2200" dirty="0"/>
              <a:t>A directory or app of local and digital options offered including peer support and self help</a:t>
            </a:r>
          </a:p>
          <a:p>
            <a:r>
              <a:rPr lang="en-US" sz="2200" dirty="0"/>
              <a:t>Co-ordinated network of providers – relationships and processes</a:t>
            </a:r>
          </a:p>
          <a:p>
            <a:r>
              <a:rPr lang="en-US" sz="2200" dirty="0"/>
              <a:t>Programmes which engage and target hard to reach groups easily accessible.</a:t>
            </a:r>
          </a:p>
          <a:p>
            <a:r>
              <a:rPr lang="en-US" sz="2200" dirty="0"/>
              <a:t>Multi-agency</a:t>
            </a:r>
          </a:p>
          <a:p>
            <a:r>
              <a:rPr lang="en-US" sz="2200" dirty="0"/>
              <a:t>Highly skilled staff</a:t>
            </a:r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016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7851359" cy="576263"/>
          </a:xfrm>
        </p:spPr>
        <p:txBody>
          <a:bodyPr/>
          <a:lstStyle/>
          <a:p>
            <a:r>
              <a:rPr lang="en-US" dirty="0"/>
              <a:t>The needs group: Getting Help &amp; Getting More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25" y="952418"/>
            <a:ext cx="8642350" cy="5420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Treatment under pinned by Best Practice e.g. NICE Guidelines, CYP IYAPT.</a:t>
            </a:r>
          </a:p>
          <a:p>
            <a:pPr>
              <a:lnSpc>
                <a:spcPct val="150000"/>
              </a:lnSpc>
            </a:pPr>
            <a:r>
              <a:rPr lang="en-US" dirty="0"/>
              <a:t>Electronic patient record in place.</a:t>
            </a:r>
          </a:p>
          <a:p>
            <a:pPr>
              <a:lnSpc>
                <a:spcPct val="150000"/>
              </a:lnSpc>
            </a:pPr>
            <a:r>
              <a:rPr lang="en-US" dirty="0"/>
              <a:t>Rigorous outcome monitoring to inform practice.</a:t>
            </a:r>
          </a:p>
          <a:p>
            <a:pPr>
              <a:lnSpc>
                <a:spcPct val="150000"/>
              </a:lnSpc>
            </a:pPr>
            <a:r>
              <a:rPr lang="en-US" dirty="0"/>
              <a:t>Care delivered by a range of practitioners.</a:t>
            </a:r>
          </a:p>
          <a:p>
            <a:pPr>
              <a:lnSpc>
                <a:spcPct val="150000"/>
              </a:lnSpc>
            </a:pPr>
            <a:r>
              <a:rPr lang="en-US" dirty="0"/>
              <a:t>Care not necessarily delivered by health provider</a:t>
            </a:r>
          </a:p>
          <a:p>
            <a:pPr>
              <a:lnSpc>
                <a:spcPct val="150000"/>
              </a:lnSpc>
            </a:pPr>
            <a:r>
              <a:rPr lang="en-US" dirty="0"/>
              <a:t>Range of ways to access care – digital, groups, face to face</a:t>
            </a:r>
          </a:p>
          <a:p>
            <a:pPr>
              <a:lnSpc>
                <a:spcPct val="150000"/>
              </a:lnSpc>
            </a:pPr>
            <a:r>
              <a:rPr lang="en-US" dirty="0"/>
              <a:t>Shared decision making embedded.</a:t>
            </a:r>
          </a:p>
          <a:p>
            <a:pPr>
              <a:lnSpc>
                <a:spcPct val="150000"/>
              </a:lnSpc>
            </a:pPr>
            <a:r>
              <a:rPr lang="en-US" dirty="0"/>
              <a:t>Clear treatment outcomes/goals and timescales defined at the beginning of the intervention and used to inform practice</a:t>
            </a:r>
          </a:p>
        </p:txBody>
      </p:sp>
    </p:spTree>
    <p:extLst>
      <p:ext uri="{BB962C8B-B14F-4D97-AF65-F5344CB8AC3E}">
        <p14:creationId xmlns:p14="http://schemas.microsoft.com/office/powerpoint/2010/main" val="330218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needs groups: Getting Risk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25" y="1196975"/>
            <a:ext cx="8642350" cy="4940832"/>
          </a:xfrm>
        </p:spPr>
        <p:txBody>
          <a:bodyPr/>
          <a:lstStyle/>
          <a:p>
            <a:r>
              <a:rPr lang="en-US" dirty="0"/>
              <a:t>Integrated Multi-agency approach with joint outcomes and joint accountability for these</a:t>
            </a:r>
          </a:p>
          <a:p>
            <a:endParaRPr lang="en-US" dirty="0"/>
          </a:p>
          <a:p>
            <a:r>
              <a:rPr lang="en-US" dirty="0"/>
              <a:t>Documented thrive plans developed in partnership with children young people and their families. Two coordinators, one chosen by YP/family</a:t>
            </a:r>
          </a:p>
          <a:p>
            <a:endParaRPr lang="en-US" dirty="0"/>
          </a:p>
          <a:p>
            <a:r>
              <a:rPr lang="en-US" dirty="0"/>
              <a:t>Developing a personal support network and outcomes which are realistic/appropriate</a:t>
            </a:r>
          </a:p>
          <a:p>
            <a:endParaRPr lang="en-US" dirty="0"/>
          </a:p>
          <a:p>
            <a:r>
              <a:rPr lang="en-US" dirty="0"/>
              <a:t>Aims to have fewer professionals to relate to</a:t>
            </a:r>
          </a:p>
          <a:p>
            <a:endParaRPr lang="en-US" dirty="0"/>
          </a:p>
          <a:p>
            <a:r>
              <a:rPr lang="en-US" dirty="0"/>
              <a:t>AMBIT: Adolescent </a:t>
            </a:r>
            <a:r>
              <a:rPr lang="en-US" dirty="0" err="1"/>
              <a:t>mentalisation</a:t>
            </a:r>
            <a:r>
              <a:rPr lang="en-US" dirty="0"/>
              <a:t> based integrative treatment</a:t>
            </a:r>
          </a:p>
          <a:p>
            <a:endParaRPr lang="en-US" dirty="0"/>
          </a:p>
          <a:p>
            <a:r>
              <a:rPr lang="en-US" dirty="0"/>
              <a:t>Measure how well Integrated services are (IntegRATE measure)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6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0825" y="134559"/>
            <a:ext cx="7632692" cy="576263"/>
          </a:xfrm>
        </p:spPr>
        <p:txBody>
          <a:bodyPr/>
          <a:lstStyle/>
          <a:p>
            <a:r>
              <a:rPr lang="en-US" dirty="0"/>
              <a:t>Components of the i-THRIVE Model of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78" y="874890"/>
            <a:ext cx="5601610" cy="5432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808" y="1486892"/>
            <a:ext cx="203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Single point of access with  multi-agency assessment &amp; effective signposting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7432" y="1216337"/>
            <a:ext cx="155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Digital ‘front – end’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4718" y="3292322"/>
            <a:ext cx="208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Self-help and peer-support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521" y="1180975"/>
            <a:ext cx="151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Short, evidence based interventions aligned with NICE Guidance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462" y="3041511"/>
            <a:ext cx="2435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Schools and primary care in-reach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462" y="2770734"/>
            <a:ext cx="244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 Outreach to Hard-to-reach groups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155" y="2125558"/>
            <a:ext cx="227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Creating a comprehensive network of community providers: Youth Wellbeing 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4521" y="2333336"/>
            <a:ext cx="267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Wide variety of choice of modality and location, provided by health or alternatives (3</a:t>
            </a:r>
            <a:r>
              <a:rPr lang="en-US" sz="1200" baseline="30000" dirty="0"/>
              <a:t>rd</a:t>
            </a:r>
            <a:r>
              <a:rPr lang="en-US" sz="1200" dirty="0"/>
              <a:t> sector, community providers)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9505" y="3715562"/>
            <a:ext cx="201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Longer, evidence based interventions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5551" y="4777636"/>
            <a:ext cx="2275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Provided by health primarily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2573" y="3202331"/>
            <a:ext cx="267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Outcomes plus goal based measures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7381" y="5419495"/>
            <a:ext cx="22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Outcomes plus goal based measures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3904" y="3638015"/>
            <a:ext cx="271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AMBiT: Integrated multi-agency approach with joint accountability for outcomes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9673" y="5448012"/>
            <a:ext cx="2087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Self-help and peer-support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4155" y="4337535"/>
            <a:ext cx="231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Safety plans co-produced  between agencies &amp; young people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4250" y="4957830"/>
            <a:ext cx="208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Emphasis on developing Personal support network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7666" y="641018"/>
            <a:ext cx="2608615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Core THRIVE principles delivered using evidence based approaches to delivery that fit local context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Needs based care (not severity or diagnosis led)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Shared decision making at each point in pathway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Integration: multiagency teams that are trained and located together, with common processes and outcome frameworks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Training clinicians in clarity about when treatment is being provided vs. support, promoting &amp; supporting self help, shared decision making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Community of Practice building on existing funded work with 10 sites – natural route for dissemination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129" y="936657"/>
            <a:ext cx="126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Getting Advice &amp; Signposting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98709" y="975143"/>
            <a:ext cx="1199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Getting Help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5220" y="5725011"/>
            <a:ext cx="119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5"/>
                </a:solidFill>
              </a:rPr>
              <a:t>Getting More Help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9778" y="5798429"/>
            <a:ext cx="1199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Risk Support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6840" y="2070912"/>
            <a:ext cx="227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CYP IAPT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30795" y="4315393"/>
            <a:ext cx="227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CYP IAPT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77616" y="6541653"/>
            <a:ext cx="2020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(with thanks to Anna Moore)</a:t>
            </a:r>
          </a:p>
        </p:txBody>
      </p:sp>
    </p:spTree>
    <p:extLst>
      <p:ext uri="{BB962C8B-B14F-4D97-AF65-F5344CB8AC3E}">
        <p14:creationId xmlns:p14="http://schemas.microsoft.com/office/powerpoint/2010/main" val="6731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36"/>
    </mc:Choice>
    <mc:Fallback xmlns="">
      <p:transition xmlns:p14="http://schemas.microsoft.com/office/powerpoint/2010/main" spd="slow" advTm="676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i-THRIVE approach to 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/>
              <a:t>Creating change is challenging, no matter how good the innovation</a:t>
            </a:r>
          </a:p>
          <a:p>
            <a:r>
              <a:rPr lang="en-GB" sz="2400" dirty="0"/>
              <a:t>i-THRIVE as an aggregator</a:t>
            </a:r>
          </a:p>
          <a:p>
            <a:r>
              <a:rPr lang="en-GB" sz="2400" dirty="0"/>
              <a:t>We encourage an evidence-based approach to implementation informed by 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96471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37996" y="3925941"/>
            <a:ext cx="4162414" cy="2552708"/>
          </a:xfrm>
          <a:prstGeom prst="roundRect">
            <a:avLst>
              <a:gd name="adj" fmla="val 912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576000" numCol="1" rtlCol="0" anchor="t"/>
          <a:lstStyle/>
          <a:p>
            <a:pPr marL="285750" indent="-285750">
              <a:buFont typeface="Arial"/>
              <a:buChar char="•"/>
            </a:pPr>
            <a:r>
              <a:rPr lang="en-US" sz="1400" b="1" dirty="0"/>
              <a:t>Learning from </a:t>
            </a:r>
          </a:p>
          <a:p>
            <a:r>
              <a:rPr lang="en-US" sz="1400" b="1" dirty="0"/>
              <a:t>       Experience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Sustainability</a:t>
            </a:r>
            <a:endParaRPr lang="en-US" sz="1400" b="1" i="1" dirty="0"/>
          </a:p>
          <a:p>
            <a:pPr marL="742950" lvl="1" indent="-285750">
              <a:buFont typeface="Arial"/>
              <a:buChar char="•"/>
            </a:pPr>
            <a:r>
              <a:rPr lang="en-US" sz="1400" i="1" dirty="0" err="1"/>
              <a:t>Normalisation</a:t>
            </a:r>
            <a:r>
              <a:rPr lang="en-US" sz="1400" i="1" dirty="0"/>
              <a:t> </a:t>
            </a:r>
          </a:p>
          <a:p>
            <a:pPr lvl="1"/>
            <a:r>
              <a:rPr lang="en-US" sz="1400" i="1" dirty="0"/>
              <a:t>       Process Theory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65639" y="3927471"/>
            <a:ext cx="4466106" cy="2552708"/>
          </a:xfrm>
          <a:prstGeom prst="roundRect">
            <a:avLst>
              <a:gd name="adj" fmla="val 9128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00" rIns="180000" numCol="1" rtlCol="0" anchor="t"/>
          <a:lstStyle/>
          <a:p>
            <a:pPr marL="190800"/>
            <a:r>
              <a:rPr lang="en-US" sz="1400" b="1" dirty="0"/>
              <a:t>Ongoing Implementation Support Strategies</a:t>
            </a:r>
          </a:p>
          <a:p>
            <a:pPr marL="612000" indent="-421200">
              <a:buFont typeface="Arial"/>
              <a:buChar char="•"/>
            </a:pPr>
            <a:r>
              <a:rPr lang="en-US" sz="1400" dirty="0"/>
              <a:t>Technical Assistance/Coaching/Supervision</a:t>
            </a:r>
          </a:p>
          <a:p>
            <a:pPr marL="612000" indent="-421200">
              <a:buFont typeface="Arial"/>
              <a:buChar char="•"/>
            </a:pPr>
            <a:r>
              <a:rPr lang="en-US" sz="1400" dirty="0"/>
              <a:t>Ongoing Training</a:t>
            </a:r>
          </a:p>
          <a:p>
            <a:pPr marL="612000" indent="-421200">
              <a:buFont typeface="Arial"/>
              <a:buChar char="•"/>
            </a:pPr>
            <a:r>
              <a:rPr lang="en-US" sz="1400" dirty="0"/>
              <a:t>Process Evaluation</a:t>
            </a:r>
          </a:p>
          <a:p>
            <a:pPr marL="612000" indent="-421200">
              <a:buFont typeface="Arial"/>
              <a:buChar char="•"/>
            </a:pPr>
            <a:r>
              <a:rPr lang="en-US" sz="1400" dirty="0"/>
              <a:t>Supportive Feedback Mechanisms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65639" y="1235191"/>
            <a:ext cx="4466106" cy="2552708"/>
          </a:xfrm>
          <a:prstGeom prst="roundRect">
            <a:avLst>
              <a:gd name="adj" fmla="val 9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08000" rIns="180000" numCol="1" rtlCol="0" anchor="t"/>
          <a:lstStyle/>
          <a:p>
            <a:pPr marL="190800"/>
            <a:r>
              <a:rPr lang="en-US" sz="1400" b="1" dirty="0"/>
              <a:t>Structural features of Implementation</a:t>
            </a:r>
          </a:p>
          <a:p>
            <a:pPr marL="476550" indent="-285750">
              <a:buFont typeface="Arial"/>
              <a:buChar char="•"/>
            </a:pPr>
            <a:r>
              <a:rPr lang="en-US" sz="1400" dirty="0" err="1"/>
              <a:t>Finalising</a:t>
            </a:r>
            <a:r>
              <a:rPr lang="en-US" sz="1400" dirty="0"/>
              <a:t> Implementation</a:t>
            </a:r>
          </a:p>
          <a:p>
            <a:pPr marL="190800"/>
            <a:r>
              <a:rPr lang="en-US" sz="1400" dirty="0"/>
              <a:t>       Plan</a:t>
            </a:r>
          </a:p>
          <a:p>
            <a:pPr marL="476550" indent="-285750">
              <a:buFont typeface="Arial"/>
              <a:buChar char="•"/>
            </a:pPr>
            <a:r>
              <a:rPr lang="en-US" sz="1400" dirty="0"/>
              <a:t>Developing Implementation Teams</a:t>
            </a:r>
          </a:p>
          <a:p>
            <a:pPr marL="476550" indent="-285750">
              <a:buFont typeface="Arial"/>
              <a:buChar char="•"/>
            </a:pPr>
            <a:r>
              <a:rPr lang="en-US" sz="1400" dirty="0"/>
              <a:t>Community of Practice</a:t>
            </a:r>
          </a:p>
          <a:p>
            <a:pPr marL="476550" indent="-285750">
              <a:buFont typeface="Arial"/>
              <a:buChar char="•"/>
            </a:pPr>
            <a:r>
              <a:rPr lang="en-US" sz="1400" dirty="0"/>
              <a:t>Training Clinical &amp; Professional Teams</a:t>
            </a:r>
          </a:p>
          <a:p>
            <a:pPr marL="476550" indent="-285750">
              <a:buFont typeface="Arial"/>
              <a:buChar char="•"/>
            </a:pPr>
            <a:r>
              <a:rPr lang="en-US" sz="1400" dirty="0"/>
              <a:t>Measurement in place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7996" y="1231459"/>
            <a:ext cx="4162414" cy="2552708"/>
          </a:xfrm>
          <a:prstGeom prst="roundRect">
            <a:avLst>
              <a:gd name="adj" fmla="val 912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576000" numCol="1" rtlCol="0" anchor="t"/>
          <a:lstStyle/>
          <a:p>
            <a:r>
              <a:rPr lang="en-US" sz="1400" b="1" dirty="0"/>
              <a:t>Self Assessment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Needs Assessment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Fit Assessment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Capacity/Readiness</a:t>
            </a:r>
          </a:p>
          <a:p>
            <a:r>
              <a:rPr lang="en-US" sz="1400" dirty="0"/>
              <a:t>        Assessment</a:t>
            </a:r>
          </a:p>
          <a:p>
            <a:endParaRPr lang="en-US" sz="1400" b="1" dirty="0"/>
          </a:p>
          <a:p>
            <a:r>
              <a:rPr lang="en-US" sz="1400" b="1" dirty="0"/>
              <a:t>Decisions about </a:t>
            </a:r>
          </a:p>
          <a:p>
            <a:r>
              <a:rPr lang="en-US" sz="1400" b="1" dirty="0"/>
              <a:t>adaptation to fit</a:t>
            </a:r>
          </a:p>
          <a:p>
            <a:r>
              <a:rPr lang="en-US" sz="1400" b="1" dirty="0"/>
              <a:t>Context</a:t>
            </a:r>
          </a:p>
          <a:p>
            <a:endParaRPr lang="en-US" sz="1400" b="1" dirty="0"/>
          </a:p>
          <a:p>
            <a:r>
              <a:rPr lang="en-US" sz="1400" b="1" dirty="0"/>
              <a:t>Prioritisation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1305" y="153670"/>
            <a:ext cx="8226591" cy="576263"/>
          </a:xfrm>
        </p:spPr>
        <p:txBody>
          <a:bodyPr/>
          <a:lstStyle/>
          <a:p>
            <a:r>
              <a:rPr lang="en-US" dirty="0"/>
              <a:t>Taking an evidenced based approach to implementation with the Quality Implementation Framework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33859" y="1397000"/>
            <a:ext cx="7135698" cy="4927048"/>
            <a:chOff x="933859" y="1397000"/>
            <a:chExt cx="7135698" cy="4927048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877781053"/>
                </p:ext>
              </p:extLst>
            </p:nvPr>
          </p:nvGraphicFramePr>
          <p:xfrm>
            <a:off x="933859" y="1397000"/>
            <a:ext cx="7135698" cy="49270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2796762" y="2129385"/>
              <a:ext cx="3451049" cy="3317856"/>
              <a:chOff x="2796762" y="2129385"/>
              <a:chExt cx="3451049" cy="33178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374071" y="2129385"/>
                <a:ext cx="2178521" cy="2240642"/>
                <a:chOff x="3374071" y="2129385"/>
                <a:chExt cx="2178521" cy="2240642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374071" y="2129385"/>
                  <a:ext cx="92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Phase 1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629781" y="2129385"/>
                  <a:ext cx="92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Phase 2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629781" y="4000695"/>
                  <a:ext cx="92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Phase 3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374071" y="4000695"/>
                  <a:ext cx="92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Phase 4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6762" y="2779387"/>
                <a:ext cx="3451049" cy="2667854"/>
                <a:chOff x="2796762" y="2779387"/>
                <a:chExt cx="3451049" cy="266785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796762" y="2922031"/>
                  <a:ext cx="1500120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FFFFFF"/>
                      </a:solidFill>
                    </a:rPr>
                    <a:t>Initial considerations 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796762" y="4536787"/>
                  <a:ext cx="150012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FFFFFF"/>
                      </a:solidFill>
                    </a:rPr>
                    <a:t>Improving future applications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629780" y="2779387"/>
                  <a:ext cx="161803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FFFF"/>
                      </a:solidFill>
                    </a:rPr>
                    <a:t>Creating Structure for Implementation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629780" y="4370023"/>
                  <a:ext cx="161803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FFFF"/>
                      </a:solidFill>
                    </a:rPr>
                    <a:t>Ongoing Structure Supporting Implementation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202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01"/>
    </mc:Choice>
    <mc:Fallback xmlns="">
      <p:transition xmlns:p14="http://schemas.microsoft.com/office/powerpoint/2010/main" spd="slow" advTm="8550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665" y="670784"/>
            <a:ext cx="7718777" cy="397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i-THRIVE Community of 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665" y="2529990"/>
            <a:ext cx="2257778" cy="397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i-THRIVE Illustrated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621" y="2529990"/>
            <a:ext cx="2288822" cy="397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i-THRIVE Implemented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1998" y="2542139"/>
            <a:ext cx="2556933" cy="397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i-THRIVE Academy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66" y="1121342"/>
            <a:ext cx="771877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i-THRIVE Community of Practice is a group of organisations sharing learning about the implementation of i-THRIVE. They are supported by the i-THRIVE Partnership, which provides support through the key workstreams 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665" y="2955162"/>
            <a:ext cx="2257778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Sharing examples of ‘THRIVE-like’ practice, drawing on good practice from members of the i-THRIVE Community of Practice currently implementing the model.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01998" y="2985117"/>
            <a:ext cx="2556933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Education and training programmes to build capacity &amp; competency supporting delivery of transformation. Shared learning events, Action Learning Sets and webinars. </a:t>
            </a:r>
          </a:p>
          <a:p>
            <a:r>
              <a:rPr lang="en-GB" dirty="0"/>
              <a:t>Includes training practitioners, leaders &amp; commissioners.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9621" y="2970346"/>
            <a:ext cx="2288822" cy="2862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Providing an evidence based approach to transformation,  implementation &amp; dissemination of best practice, supported by the i-THRIVE Toolkit.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i-THRIVE Community of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24" r="4459"/>
          <a:stretch/>
        </p:blipFill>
        <p:spPr>
          <a:xfrm>
            <a:off x="250825" y="836613"/>
            <a:ext cx="6237112" cy="59306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80062" y="5432764"/>
            <a:ext cx="1669538" cy="862842"/>
            <a:chOff x="7092950" y="3683000"/>
            <a:chExt cx="1669538" cy="862842"/>
          </a:xfrm>
        </p:grpSpPr>
        <p:sp>
          <p:nvSpPr>
            <p:cNvPr id="6" name="Oval 5"/>
            <p:cNvSpPr/>
            <p:nvPr/>
          </p:nvSpPr>
          <p:spPr>
            <a:xfrm>
              <a:off x="7092950" y="3697111"/>
              <a:ext cx="329494" cy="31044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092950" y="4230512"/>
              <a:ext cx="329494" cy="31044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4223" y="3683000"/>
              <a:ext cx="1032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COP only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05513" y="4176510"/>
              <a:ext cx="1356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Accelerators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87445" y="1944510"/>
            <a:ext cx="210255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~20% of CYP Population</a:t>
            </a:r>
          </a:p>
        </p:txBody>
      </p:sp>
    </p:spTree>
    <p:extLst>
      <p:ext uri="{BB962C8B-B14F-4D97-AF65-F5344CB8AC3E}">
        <p14:creationId xmlns:p14="http://schemas.microsoft.com/office/powerpoint/2010/main" val="160690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i-THRIVE Partnership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Anna </a:t>
            </a:r>
            <a:r>
              <a:rPr lang="en-GB" dirty="0" err="1"/>
              <a:t>Freud</a:t>
            </a:r>
            <a:r>
              <a:rPr lang="en-GB" dirty="0"/>
              <a:t> National Centre for Children and Families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http://www.annafreud.org/</a:t>
            </a:r>
            <a:r>
              <a:rPr lang="en-GB" sz="1800" dirty="0"/>
              <a:t> </a:t>
            </a:r>
          </a:p>
          <a:p>
            <a:endParaRPr lang="en-GB" dirty="0"/>
          </a:p>
          <a:p>
            <a:r>
              <a:rPr lang="en-GB" dirty="0"/>
              <a:t>The Tavistock and Portman NHS Foundation Trust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https://tavistockandportman.nhs.uk/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Dartmouth Centre for Health Care Delivery Science</a:t>
            </a:r>
          </a:p>
          <a:p>
            <a:pPr marL="0" indent="0">
              <a:buNone/>
            </a:pPr>
            <a:r>
              <a:rPr lang="en-GB" sz="1800" dirty="0">
                <a:hlinkClick r:id="rId4"/>
              </a:rPr>
              <a:t>http://tdchcds.dartmouth.edu/</a:t>
            </a:r>
            <a:r>
              <a:rPr lang="en-GB" sz="1800" dirty="0"/>
              <a:t> </a:t>
            </a:r>
          </a:p>
          <a:p>
            <a:endParaRPr lang="en-GB" dirty="0"/>
          </a:p>
          <a:p>
            <a:r>
              <a:rPr lang="en-GB" dirty="0"/>
              <a:t>UCLPartners</a:t>
            </a:r>
          </a:p>
          <a:p>
            <a:pPr marL="0" indent="0">
              <a:buNone/>
            </a:pPr>
            <a:r>
              <a:rPr lang="en-GB" sz="1800" dirty="0">
                <a:hlinkClick r:id="rId5"/>
              </a:rPr>
              <a:t>http://www.uclpartners.com/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60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Alignment of i-THRIVE to national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CAMHS transformation/ Future in Mind</a:t>
            </a:r>
          </a:p>
          <a:p>
            <a:r>
              <a:rPr lang="en-GB" dirty="0"/>
              <a:t>NHS five year forward view</a:t>
            </a:r>
          </a:p>
          <a:p>
            <a:r>
              <a:rPr lang="en-GB" dirty="0"/>
              <a:t>Sustainability and Transformation plans</a:t>
            </a:r>
          </a:p>
        </p:txBody>
      </p:sp>
    </p:spTree>
    <p:extLst>
      <p:ext uri="{BB962C8B-B14F-4D97-AF65-F5344CB8AC3E}">
        <p14:creationId xmlns:p14="http://schemas.microsoft.com/office/powerpoint/2010/main" val="23754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it matters?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0825" y="772590"/>
            <a:ext cx="8642350" cy="503838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sz="2200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i="1" dirty="0"/>
              <a:t>“If I’d only had in my teens what I’ve had in my thirties, perhaps I wouldn’t have lost my twenties.”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200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i="1" dirty="0"/>
              <a:t> </a:t>
            </a:r>
            <a:r>
              <a:rPr lang="en-US" sz="2200" dirty="0"/>
              <a:t>Mental health service user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70" y="4191870"/>
            <a:ext cx="4771180" cy="19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6"/>
    </mc:Choice>
    <mc:Fallback xmlns="">
      <p:transition xmlns:p14="http://schemas.microsoft.com/office/powerpoint/2010/main" spd="slow" advTm="2181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Dr. Anna Moore: i-THRIVE Implementation Lead &amp; National NHS Innovation Accelerator Fellow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a.moore@ucl.ac.uk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Miranda Wolpert: First author of the THRIVE Conceptual Framework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miranda.Wolpert@annafreud.org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"/>
    </mc:Choice>
    <mc:Fallback xmlns="">
      <p:transition xmlns:p14="http://schemas.microsoft.com/office/powerpoint/2010/main" spd="slow" advTm="3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5" y="260350"/>
            <a:ext cx="8519646" cy="856438"/>
          </a:xfrm>
        </p:spPr>
        <p:txBody>
          <a:bodyPr/>
          <a:lstStyle/>
          <a:p>
            <a:r>
              <a:rPr lang="en-US" dirty="0"/>
              <a:t>“Future in Mind”* identifies specific challenges with our current Child &amp; Adolescent Mental Health Services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825" y="1297575"/>
            <a:ext cx="8642350" cy="45354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/>
              <a:t>Treatment gap: </a:t>
            </a:r>
            <a:r>
              <a:rPr lang="en-US" dirty="0"/>
              <a:t>only 25% - 35% young people who need support access services, with increasing levels of need in some groups e.g. eating disorders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Difficulty with access:</a:t>
            </a:r>
            <a:r>
              <a:rPr lang="en-US" dirty="0"/>
              <a:t> benchmarking shows an increase in the number of referrals and length of waiting times. Waiting times are around 3 weeks for crises and 18 weeks for routine; out of hour liaison very variable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Complex commissioning arrangements: </a:t>
            </a:r>
            <a:r>
              <a:rPr lang="en-US" dirty="0"/>
              <a:t>lack of clear accountability between providers, especially between CCGs and Local Authority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Worse care for vulnerable groups: </a:t>
            </a:r>
            <a:r>
              <a:rPr lang="en-US" dirty="0"/>
              <a:t>they find it hard to access services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Gaps in data collection: </a:t>
            </a:r>
            <a:r>
              <a:rPr lang="en-US" dirty="0"/>
              <a:t>lack of useful data and information, and there have been delays in developing payment and other incentive systems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E1204-AE86-41CA-9C65-4F78EB65D22F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0825" y="5867786"/>
            <a:ext cx="795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Future In Mind: Department of Health &amp; NHS England Joint Taskforce Report on CAMHS, 2015.</a:t>
            </a:r>
          </a:p>
        </p:txBody>
      </p:sp>
    </p:spTree>
    <p:extLst>
      <p:ext uri="{BB962C8B-B14F-4D97-AF65-F5344CB8AC3E}">
        <p14:creationId xmlns:p14="http://schemas.microsoft.com/office/powerpoint/2010/main" val="12564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10"/>
    </mc:Choice>
    <mc:Fallback xmlns="">
      <p:transition xmlns:p14="http://schemas.microsoft.com/office/powerpoint/2010/main" spd="slow" advTm="234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THRIVE Addresses the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825" y="1071800"/>
            <a:ext cx="8642350" cy="463945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i="1" dirty="0"/>
              <a:t>Whole system approach </a:t>
            </a:r>
            <a:r>
              <a:rPr lang="en-US" dirty="0"/>
              <a:t>focusing on </a:t>
            </a:r>
            <a:r>
              <a:rPr lang="en-US" b="1" i="1" dirty="0"/>
              <a:t>needs</a:t>
            </a:r>
            <a:r>
              <a:rPr lang="en-US" dirty="0"/>
              <a:t> and </a:t>
            </a:r>
            <a:r>
              <a:rPr lang="en-US" b="1" i="1" dirty="0"/>
              <a:t>preferences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Builds on &amp; draws from </a:t>
            </a:r>
            <a:r>
              <a:rPr lang="en-US" b="1" i="1" dirty="0"/>
              <a:t>community resources</a:t>
            </a:r>
            <a:r>
              <a:rPr lang="en-US" dirty="0"/>
              <a:t>, and </a:t>
            </a:r>
            <a:r>
              <a:rPr lang="en-US" b="1" i="1" dirty="0"/>
              <a:t>individual’s resources</a:t>
            </a:r>
            <a:r>
              <a:rPr lang="en-US" b="1" dirty="0"/>
              <a:t> </a:t>
            </a:r>
            <a:r>
              <a:rPr lang="en-US" dirty="0"/>
              <a:t>to create a diverse range of options for care</a:t>
            </a:r>
            <a:endParaRPr lang="en-US" b="1" i="1" dirty="0"/>
          </a:p>
          <a:p>
            <a:pPr>
              <a:lnSpc>
                <a:spcPct val="150000"/>
              </a:lnSpc>
            </a:pPr>
            <a:r>
              <a:rPr lang="en-US" b="1" i="1" dirty="0"/>
              <a:t>Shared decision making and preference sensitive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core principles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Identifies resource-homogenous groups</a:t>
            </a:r>
            <a:r>
              <a:rPr lang="en-US" dirty="0"/>
              <a:t> of young people with common needs and preferences, rather than an escalator/severity approach</a:t>
            </a:r>
          </a:p>
          <a:p>
            <a:pPr>
              <a:lnSpc>
                <a:spcPct val="150000"/>
              </a:lnSpc>
            </a:pPr>
            <a:r>
              <a:rPr lang="en-US" dirty="0"/>
              <a:t>Focus on </a:t>
            </a:r>
            <a:r>
              <a:rPr lang="en-US" b="1" i="1" dirty="0"/>
              <a:t>early intervention &amp; building resilience </a:t>
            </a:r>
            <a:r>
              <a:rPr lang="en-US" dirty="0"/>
              <a:t>in young people &amp; families</a:t>
            </a:r>
          </a:p>
          <a:p>
            <a:pPr>
              <a:lnSpc>
                <a:spcPct val="150000"/>
              </a:lnSpc>
            </a:pPr>
            <a:r>
              <a:rPr lang="en-US" dirty="0"/>
              <a:t>THRIVE advocates the </a:t>
            </a:r>
            <a:r>
              <a:rPr lang="en-US" b="1" dirty="0"/>
              <a:t>effective use of data </a:t>
            </a:r>
            <a:r>
              <a:rPr lang="en-US" dirty="0"/>
              <a:t>to inform service delivery and meet needs</a:t>
            </a:r>
          </a:p>
        </p:txBody>
      </p:sp>
    </p:spTree>
    <p:extLst>
      <p:ext uri="{BB962C8B-B14F-4D97-AF65-F5344CB8AC3E}">
        <p14:creationId xmlns:p14="http://schemas.microsoft.com/office/powerpoint/2010/main" val="30450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17"/>
    </mc:Choice>
    <mc:Fallback xmlns="">
      <p:transition xmlns:p14="http://schemas.microsoft.com/office/powerpoint/2010/main" spd="slow" advTm="571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372" y="191798"/>
            <a:ext cx="8552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rgbClr val="781D7D"/>
                </a:solidFill>
              </a:rPr>
              <a:t>The THRIVE Conceptual Framework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45" y="1124628"/>
            <a:ext cx="3139609" cy="3043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3" r="3840" b="1412"/>
          <a:stretch/>
        </p:blipFill>
        <p:spPr>
          <a:xfrm>
            <a:off x="5528667" y="1133848"/>
            <a:ext cx="3073386" cy="298951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8230" y="4193190"/>
            <a:ext cx="8916257" cy="1871853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Five Needs Based Groups are distinct in terms of the:</a:t>
            </a:r>
          </a:p>
          <a:p>
            <a:pPr lvl="1"/>
            <a:r>
              <a:rPr lang="en-US" sz="2000" dirty="0"/>
              <a:t>needs and/or choices of the individuals within each group</a:t>
            </a:r>
          </a:p>
          <a:p>
            <a:pPr lvl="1"/>
            <a:r>
              <a:rPr lang="en-US" sz="2000" dirty="0"/>
              <a:t>skill mix of professionals required to meet these needs </a:t>
            </a:r>
          </a:p>
          <a:p>
            <a:pPr lvl="1"/>
            <a:r>
              <a:rPr lang="en-US" sz="2000" dirty="0"/>
              <a:t>resources required to meet the needs and/or choices of people in that group</a:t>
            </a:r>
          </a:p>
          <a:p>
            <a:pPr lvl="1"/>
            <a:r>
              <a:rPr lang="en-US" sz="2000" dirty="0"/>
              <a:t>Starting point is always shared decision making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0032" y="1194452"/>
            <a:ext cx="116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Input offered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1906" y="1058833"/>
            <a:ext cx="209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Description of the THRIVE-Groups</a:t>
            </a:r>
          </a:p>
        </p:txBody>
      </p:sp>
    </p:spTree>
    <p:extLst>
      <p:ext uri="{BB962C8B-B14F-4D97-AF65-F5344CB8AC3E}">
        <p14:creationId xmlns:p14="http://schemas.microsoft.com/office/powerpoint/2010/main" val="27696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91"/>
    </mc:Choice>
    <mc:Fallback xmlns="">
      <p:transition xmlns:p14="http://schemas.microsoft.com/office/powerpoint/2010/main" spd="slow" advTm="926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5332" y="173626"/>
            <a:ext cx="6842125" cy="57626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i-THRIVE (Implementing-THRIVE)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5491" t="11934" r="42438" b="6904"/>
          <a:stretch/>
        </p:blipFill>
        <p:spPr>
          <a:xfrm>
            <a:off x="498266" y="881559"/>
            <a:ext cx="2106239" cy="299684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19380" y="1717025"/>
            <a:ext cx="2295427" cy="81592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37814" y="1316915"/>
            <a:ext cx="2485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I</a:t>
            </a:r>
            <a:r>
              <a:rPr lang="en-GB" sz="2000" dirty="0"/>
              <a:t>mplementing-THRIVE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825" y="4006260"/>
            <a:ext cx="8452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i-THRIVE is the translation of THRIVE into a model that can be implemented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i-THRIVE was selected to be a national NHS Innovation Accelerator, led by Anna Moore.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The i-THRIVE partnership has been created between the Anna Freud Centre, Tavistock &amp; Portman NHS Foundation Trust, Dartmouth Centre for Healthcare Delivery Science and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UCLPartners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95" y="964473"/>
            <a:ext cx="2349198" cy="23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1792" y="67199"/>
            <a:ext cx="8403712" cy="576263"/>
          </a:xfrm>
        </p:spPr>
        <p:txBody>
          <a:bodyPr/>
          <a:lstStyle/>
          <a:p>
            <a:r>
              <a:rPr lang="en-US" dirty="0"/>
              <a:t>Implementing THRIVE at the different system ‘levels’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8163225"/>
              </p:ext>
            </p:extLst>
          </p:nvPr>
        </p:nvGraphicFramePr>
        <p:xfrm>
          <a:off x="1170753" y="660284"/>
          <a:ext cx="6335889" cy="580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9"/>
    </mc:Choice>
    <mc:Fallback xmlns="">
      <p:transition xmlns:p14="http://schemas.microsoft.com/office/powerpoint/2010/main" spd="slow" advTm="201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3791"/>
            <a:ext cx="8982384" cy="5111378"/>
          </a:xfrm>
        </p:spPr>
        <p:txBody>
          <a:bodyPr/>
          <a:lstStyle/>
          <a:p>
            <a:pPr marL="457200" lvl="1" indent="0">
              <a:buClr>
                <a:srgbClr val="A4D620"/>
              </a:buClr>
              <a:buSzPct val="90000"/>
              <a:buNone/>
            </a:pPr>
            <a:endParaRPr lang="en-GB" sz="2400" b="1" dirty="0"/>
          </a:p>
          <a:p>
            <a:pPr lvl="1">
              <a:buClr>
                <a:srgbClr val="A4D62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400" dirty="0"/>
              <a:t>All agencies are involved (education, health, social care, third sector)</a:t>
            </a:r>
          </a:p>
          <a:p>
            <a:pPr lvl="1">
              <a:buClr>
                <a:srgbClr val="A4D62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400" dirty="0"/>
              <a:t>Mental health policy is interagency</a:t>
            </a:r>
          </a:p>
          <a:p>
            <a:pPr lvl="1">
              <a:buClr>
                <a:srgbClr val="A4D62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400" dirty="0"/>
              <a:t>CYP mental health forms part of the JSNA</a:t>
            </a:r>
          </a:p>
          <a:p>
            <a:pPr lvl="1">
              <a:spcAft>
                <a:spcPts val="600"/>
              </a:spcAft>
              <a:buClr>
                <a:srgbClr val="A4D62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400" dirty="0"/>
              <a:t>Data about patient preferences are used to inform resource allocation and commissioning decisions</a:t>
            </a:r>
          </a:p>
          <a:p>
            <a:pPr lvl="1">
              <a:spcAft>
                <a:spcPts val="600"/>
              </a:spcAft>
              <a:buClr>
                <a:srgbClr val="A4D62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400" dirty="0"/>
              <a:t>Quality Improvement (QI) approaches are used to inform commissioning and contracts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2800" dirty="0"/>
          </a:p>
          <a:p>
            <a:pPr marL="0" lvl="1" indent="0">
              <a:buNone/>
            </a:pP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279519" y="233617"/>
            <a:ext cx="80281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rgbClr val="781D7D"/>
                </a:solidFill>
              </a:rPr>
              <a:t>Characteristics of a THRIVE-like service: Macro level</a:t>
            </a:r>
          </a:p>
        </p:txBody>
      </p:sp>
    </p:spTree>
    <p:extLst>
      <p:ext uri="{BB962C8B-B14F-4D97-AF65-F5344CB8AC3E}">
        <p14:creationId xmlns:p14="http://schemas.microsoft.com/office/powerpoint/2010/main" val="25023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839" y="138790"/>
            <a:ext cx="80281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rgbClr val="781D7D"/>
                </a:solidFill>
              </a:rPr>
              <a:t>Characteristics of a THRIVE-like service: </a:t>
            </a:r>
            <a:r>
              <a:rPr lang="en-GB" sz="2600" b="1" dirty="0" err="1">
                <a:solidFill>
                  <a:srgbClr val="781D7D"/>
                </a:solidFill>
              </a:rPr>
              <a:t>Meso</a:t>
            </a:r>
            <a:r>
              <a:rPr lang="en-GB" sz="2600" b="1" dirty="0">
                <a:solidFill>
                  <a:srgbClr val="781D7D"/>
                </a:solidFill>
              </a:rPr>
              <a:t>-level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80479" y="920890"/>
            <a:ext cx="8642350" cy="51883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Help is delivered using a conceptual framework of 5 needs-based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Evidence based practice is available and aligned to need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There is a comprehensive network of community providers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There is a focus on strengths and family resources wherever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Data is used to inform decisions (meeting using MINDFUL approach and involving multiagency review and individual practice work)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QI is used to inform service or team development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7653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heme/theme1.xml><?xml version="1.0" encoding="utf-8"?>
<a:theme xmlns:a="http://schemas.openxmlformats.org/drawingml/2006/main" name="1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CLPartners opening slides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LPartners closing slide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43521</TotalTime>
  <Words>1829</Words>
  <Application>Microsoft Office PowerPoint</Application>
  <PresentationFormat>On-screen Show (4:3)</PresentationFormat>
  <Paragraphs>235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1_PHE Newham resilience Mar 2014</vt:lpstr>
      <vt:lpstr>Custom Design</vt:lpstr>
      <vt:lpstr>UCLPartners opening slides</vt:lpstr>
      <vt:lpstr>UCLPartners closing slide</vt:lpstr>
      <vt:lpstr>Introduction to i-THRIVE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Moore</dc:creator>
  <cp:lastModifiedBy>llse Lee</cp:lastModifiedBy>
  <cp:revision>1519</cp:revision>
  <cp:lastPrinted>2015-07-22T16:33:04Z</cp:lastPrinted>
  <dcterms:created xsi:type="dcterms:W3CDTF">2015-07-09T07:15:21Z</dcterms:created>
  <dcterms:modified xsi:type="dcterms:W3CDTF">2016-08-03T21:54:43Z</dcterms:modified>
</cp:coreProperties>
</file>